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5613" cy="9939338"/>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83" autoAdjust="0"/>
  </p:normalViewPr>
  <p:slideViewPr>
    <p:cSldViewPr>
      <p:cViewPr>
        <p:scale>
          <a:sx n="60" d="100"/>
          <a:sy n="60" d="100"/>
        </p:scale>
        <p:origin x="-738" y="498"/>
      </p:cViewPr>
      <p:guideLst>
        <p:guide orient="horz" pos="3024"/>
        <p:guide pos="403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6"/>
            <a:ext cx="10881360" cy="2058035"/>
          </a:xfrm>
        </p:spPr>
        <p:txBody>
          <a:bodyPr/>
          <a:lstStyle/>
          <a:p>
            <a:r>
              <a:rPr lang="en-US" smtClean="0"/>
              <a:t>Click to edit Master title style</a:t>
            </a:r>
            <a:endParaRPr lang="en-GB"/>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81160" y="384494"/>
            <a:ext cx="2880360" cy="819213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40080" y="384494"/>
            <a:ext cx="8427720" cy="81921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661"/>
            <a:ext cx="10881360" cy="1906905"/>
          </a:xfrm>
        </p:spPr>
        <p:txBody>
          <a:bodyPr anchor="t"/>
          <a:lstStyle>
            <a:lvl1pPr algn="l">
              <a:defRPr sz="5600" b="1" cap="all"/>
            </a:lvl1pPr>
          </a:lstStyle>
          <a:p>
            <a:r>
              <a:rPr lang="en-US" smtClean="0"/>
              <a:t>Click to edit Master title style</a:t>
            </a:r>
            <a:endParaRPr lang="en-GB"/>
          </a:p>
        </p:txBody>
      </p:sp>
      <p:sp>
        <p:nvSpPr>
          <p:cNvPr id="3" name="Text Placeholder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8" cy="1626870"/>
          </a:xfrm>
        </p:spPr>
        <p:txBody>
          <a:bodyPr anchor="b"/>
          <a:lstStyle>
            <a:lvl1pPr algn="l">
              <a:defRPr sz="2800" b="1"/>
            </a:lvl1pPr>
          </a:lstStyle>
          <a:p>
            <a:r>
              <a:rPr lang="en-US" smtClean="0"/>
              <a:t>Click to edit Master title style</a:t>
            </a:r>
            <a:endParaRPr lang="en-GB"/>
          </a:p>
        </p:txBody>
      </p:sp>
      <p:sp>
        <p:nvSpPr>
          <p:cNvPr id="3" name="Content Placeholder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0"/>
            <a:ext cx="7680960" cy="793433"/>
          </a:xfrm>
        </p:spPr>
        <p:txBody>
          <a:bodyPr anchor="b"/>
          <a:lstStyle>
            <a:lvl1pPr algn="l">
              <a:defRPr sz="2800" b="1"/>
            </a:lvl1pPr>
          </a:lstStyle>
          <a:p>
            <a:r>
              <a:rPr lang="en-US" smtClean="0"/>
              <a:t>Click to edit Master title style</a:t>
            </a:r>
            <a:endParaRPr lang="en-GB"/>
          </a:p>
        </p:txBody>
      </p:sp>
      <p:sp>
        <p:nvSpPr>
          <p:cNvPr id="3" name="Picture Placeholder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71BBA9-3253-48B7-A9CB-B9521A661AF8}" type="datetimeFigureOut">
              <a:rPr lang="en-GB" smtClean="0"/>
              <a:pPr/>
              <a:t>24/01/2017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A91DA-11A7-443E-974F-CE48B868327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F971BBA9-3253-48B7-A9CB-B9521A661AF8}" type="datetimeFigureOut">
              <a:rPr lang="en-GB" smtClean="0"/>
              <a:pPr/>
              <a:t>24/01/2017</a:t>
            </a:fld>
            <a:endParaRPr lang="en-GB"/>
          </a:p>
        </p:txBody>
      </p:sp>
      <p:sp>
        <p:nvSpPr>
          <p:cNvPr id="5" name="Footer Placeholder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DCA91DA-11A7-443E-974F-CE48B868327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oposed Label Design B"/>
          <p:cNvPicPr>
            <a:picLocks noChangeAspect="1" noChangeArrowheads="1"/>
          </p:cNvPicPr>
          <p:nvPr/>
        </p:nvPicPr>
        <p:blipFill>
          <a:blip r:embed="rId2"/>
          <a:srcRect/>
          <a:stretch>
            <a:fillRect/>
          </a:stretch>
        </p:blipFill>
        <p:spPr bwMode="auto">
          <a:xfrm>
            <a:off x="2065918" y="2784376"/>
            <a:ext cx="8367330" cy="3941062"/>
          </a:xfrm>
          <a:prstGeom prst="rect">
            <a:avLst/>
          </a:prstGeom>
          <a:noFill/>
        </p:spPr>
      </p:pic>
      <p:cxnSp>
        <p:nvCxnSpPr>
          <p:cNvPr id="6" name="Straight Arrow Connector 5"/>
          <p:cNvCxnSpPr/>
          <p:nvPr/>
        </p:nvCxnSpPr>
        <p:spPr>
          <a:xfrm rot="5400000" flipH="1" flipV="1">
            <a:off x="7761751" y="2431537"/>
            <a:ext cx="1310546" cy="403245"/>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517835" y="868964"/>
            <a:ext cx="2016224" cy="1421928"/>
          </a:xfrm>
          <a:prstGeom prst="rect">
            <a:avLst/>
          </a:prstGeom>
          <a:noFill/>
        </p:spPr>
        <p:txBody>
          <a:bodyPr wrap="square" lIns="128016" tIns="64008" rIns="128016" bIns="64008" rtlCol="0">
            <a:spAutoFit/>
          </a:bodyPr>
          <a:lstStyle/>
          <a:p>
            <a:r>
              <a:rPr lang="en-GB" sz="1400" b="1" dirty="0" smtClean="0"/>
              <a:t>Reverse text</a:t>
            </a:r>
          </a:p>
          <a:p>
            <a:r>
              <a:rPr lang="en-GB" sz="1400" dirty="0" smtClean="0"/>
              <a:t>Helps to create contrast with the orange background. This helps the product name to stand out.  </a:t>
            </a:r>
            <a:endParaRPr lang="en-GB" sz="1400" dirty="0"/>
          </a:p>
        </p:txBody>
      </p:sp>
      <p:cxnSp>
        <p:nvCxnSpPr>
          <p:cNvPr id="10" name="Straight Arrow Connector 9"/>
          <p:cNvCxnSpPr/>
          <p:nvPr/>
        </p:nvCxnSpPr>
        <p:spPr>
          <a:xfrm rot="16200000" flipV="1">
            <a:off x="1158618" y="4901411"/>
            <a:ext cx="1209734" cy="806490"/>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1158618" y="3490054"/>
            <a:ext cx="1209734" cy="806490"/>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50506" y="3893300"/>
            <a:ext cx="1512168" cy="3576364"/>
          </a:xfrm>
          <a:prstGeom prst="rect">
            <a:avLst/>
          </a:prstGeom>
          <a:noFill/>
        </p:spPr>
        <p:txBody>
          <a:bodyPr wrap="square" lIns="128016" tIns="64008" rIns="128016" bIns="64008" rtlCol="0">
            <a:spAutoFit/>
          </a:bodyPr>
          <a:lstStyle/>
          <a:p>
            <a:r>
              <a:rPr lang="en-GB" sz="1400" b="1" dirty="0" smtClean="0"/>
              <a:t>Harmony </a:t>
            </a:r>
          </a:p>
          <a:p>
            <a:r>
              <a:rPr lang="en-GB" sz="1400" dirty="0" smtClean="0"/>
              <a:t>The use of the orange, yellow and yellow-orange colours for the wavy </a:t>
            </a:r>
            <a:r>
              <a:rPr lang="en-GB" sz="1400" dirty="0" err="1" smtClean="0"/>
              <a:t>flashbar</a:t>
            </a:r>
            <a:r>
              <a:rPr lang="en-GB" sz="1400" dirty="0" smtClean="0"/>
              <a:t> help to create harmony with the colours in the mango.</a:t>
            </a:r>
          </a:p>
          <a:p>
            <a:r>
              <a:rPr lang="en-GB" sz="1400" dirty="0" smtClean="0"/>
              <a:t>Using these colours </a:t>
            </a:r>
            <a:r>
              <a:rPr lang="en-GB" sz="1400" dirty="0" err="1" smtClean="0"/>
              <a:t>reoeatedly</a:t>
            </a:r>
            <a:r>
              <a:rPr lang="en-GB" sz="1400" dirty="0" smtClean="0"/>
              <a:t> helps to create </a:t>
            </a:r>
            <a:r>
              <a:rPr lang="en-GB" sz="1400" b="1" dirty="0" smtClean="0"/>
              <a:t>unity </a:t>
            </a:r>
            <a:r>
              <a:rPr lang="en-GB" sz="1400" dirty="0" smtClean="0"/>
              <a:t>within the layout.  </a:t>
            </a:r>
          </a:p>
        </p:txBody>
      </p:sp>
      <p:cxnSp>
        <p:nvCxnSpPr>
          <p:cNvPr id="20" name="Straight Arrow Connector 19"/>
          <p:cNvCxnSpPr/>
          <p:nvPr/>
        </p:nvCxnSpPr>
        <p:spPr>
          <a:xfrm rot="16200000" flipV="1">
            <a:off x="3628492" y="6867230"/>
            <a:ext cx="1108923" cy="403245"/>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664496" y="7608912"/>
            <a:ext cx="3528392" cy="1206484"/>
          </a:xfrm>
          <a:prstGeom prst="rect">
            <a:avLst/>
          </a:prstGeom>
          <a:noFill/>
        </p:spPr>
        <p:txBody>
          <a:bodyPr wrap="square" lIns="128016" tIns="64008" rIns="128016" bIns="64008" rtlCol="0">
            <a:spAutoFit/>
          </a:bodyPr>
          <a:lstStyle/>
          <a:p>
            <a:r>
              <a:rPr lang="en-GB" sz="1400" b="1" dirty="0" smtClean="0"/>
              <a:t>Repetition </a:t>
            </a:r>
          </a:p>
          <a:p>
            <a:r>
              <a:rPr lang="en-GB" sz="1400" dirty="0" smtClean="0"/>
              <a:t>Repeating these white circles throughout the layout helps to create </a:t>
            </a:r>
            <a:r>
              <a:rPr lang="en-GB" sz="1400" b="1" dirty="0" smtClean="0"/>
              <a:t>unity</a:t>
            </a:r>
            <a:r>
              <a:rPr lang="en-GB" sz="1400" dirty="0" smtClean="0"/>
              <a:t>. </a:t>
            </a:r>
          </a:p>
          <a:p>
            <a:r>
              <a:rPr lang="en-GB" sz="1400" dirty="0" smtClean="0"/>
              <a:t>Repeating the larger red and green circles also helps to create unity in the layout. </a:t>
            </a:r>
            <a:endParaRPr lang="en-GB" sz="1400" dirty="0"/>
          </a:p>
        </p:txBody>
      </p:sp>
      <p:cxnSp>
        <p:nvCxnSpPr>
          <p:cNvPr id="23" name="Straight Arrow Connector 22"/>
          <p:cNvCxnSpPr/>
          <p:nvPr/>
        </p:nvCxnSpPr>
        <p:spPr>
          <a:xfrm rot="16200000" flipV="1">
            <a:off x="9173108" y="6161551"/>
            <a:ext cx="1108923" cy="403245"/>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021891" y="6917635"/>
            <a:ext cx="3528392" cy="991041"/>
          </a:xfrm>
          <a:prstGeom prst="rect">
            <a:avLst/>
          </a:prstGeom>
          <a:noFill/>
        </p:spPr>
        <p:txBody>
          <a:bodyPr wrap="square" lIns="128016" tIns="64008" rIns="128016" bIns="64008" rtlCol="0">
            <a:spAutoFit/>
          </a:bodyPr>
          <a:lstStyle/>
          <a:p>
            <a:r>
              <a:rPr lang="en-GB" sz="1400" b="1" dirty="0" smtClean="0"/>
              <a:t>Alignment </a:t>
            </a:r>
          </a:p>
          <a:p>
            <a:r>
              <a:rPr lang="en-GB" sz="1400" dirty="0" smtClean="0"/>
              <a:t>The body text in green is aligned with the heading above it. This helps to organise the layout and make the text easier to read. </a:t>
            </a:r>
            <a:endParaRPr lang="en-GB" sz="1400" dirty="0"/>
          </a:p>
        </p:txBody>
      </p:sp>
      <p:sp>
        <p:nvSpPr>
          <p:cNvPr id="25" name="TextBox 24"/>
          <p:cNvSpPr txBox="1"/>
          <p:nvPr/>
        </p:nvSpPr>
        <p:spPr>
          <a:xfrm>
            <a:off x="251317" y="969775"/>
            <a:ext cx="3528392" cy="1421928"/>
          </a:xfrm>
          <a:prstGeom prst="rect">
            <a:avLst/>
          </a:prstGeom>
          <a:noFill/>
        </p:spPr>
        <p:txBody>
          <a:bodyPr wrap="square" lIns="128016" tIns="64008" rIns="128016" bIns="64008" rtlCol="0">
            <a:spAutoFit/>
          </a:bodyPr>
          <a:lstStyle/>
          <a:p>
            <a:r>
              <a:rPr lang="en-GB" sz="1400" b="1" dirty="0" smtClean="0"/>
              <a:t>Alignment </a:t>
            </a:r>
          </a:p>
          <a:p>
            <a:r>
              <a:rPr lang="en-GB" sz="1400" dirty="0" smtClean="0"/>
              <a:t>The words along the top of the label are all aligned with each other. This helps to make them easier to read. The words are also repeated three times which means that they can still be read when the bottle is turned. </a:t>
            </a:r>
            <a:endParaRPr lang="en-GB" sz="1400" dirty="0"/>
          </a:p>
        </p:txBody>
      </p:sp>
      <p:cxnSp>
        <p:nvCxnSpPr>
          <p:cNvPr id="27" name="Elbow Connector 26"/>
          <p:cNvCxnSpPr/>
          <p:nvPr/>
        </p:nvCxnSpPr>
        <p:spPr>
          <a:xfrm>
            <a:off x="1158617" y="2481942"/>
            <a:ext cx="806490" cy="504056"/>
          </a:xfrm>
          <a:prstGeom prst="bentConnector3">
            <a:avLst>
              <a:gd name="adj1" fmla="val 50000"/>
            </a:avLst>
          </a:prstGeom>
          <a:ln w="28575" cap="rnd">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3023625" y="5657495"/>
            <a:ext cx="3427581" cy="504056"/>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4687010" y="4728592"/>
            <a:ext cx="3297966" cy="2793911"/>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9" idx="1"/>
          </p:cNvCxnSpPr>
          <p:nvPr/>
        </p:nvCxnSpPr>
        <p:spPr>
          <a:xfrm rot="10800000" flipV="1">
            <a:off x="8013779" y="4955071"/>
            <a:ext cx="2520280" cy="551201"/>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0534059" y="3490055"/>
            <a:ext cx="2117035" cy="2930033"/>
          </a:xfrm>
          <a:prstGeom prst="rect">
            <a:avLst/>
          </a:prstGeom>
          <a:noFill/>
        </p:spPr>
        <p:txBody>
          <a:bodyPr wrap="square" lIns="128016" tIns="64008" rIns="128016" bIns="64008" rtlCol="0">
            <a:spAutoFit/>
          </a:bodyPr>
          <a:lstStyle/>
          <a:p>
            <a:r>
              <a:rPr lang="en-GB" sz="1400" b="1" dirty="0" smtClean="0"/>
              <a:t>Depth / Dominance </a:t>
            </a:r>
          </a:p>
          <a:p>
            <a:r>
              <a:rPr lang="en-GB" sz="1400" dirty="0" smtClean="0"/>
              <a:t>The image of the mango is overlapping the wavy </a:t>
            </a:r>
            <a:r>
              <a:rPr lang="en-GB" sz="1400" dirty="0" err="1" smtClean="0"/>
              <a:t>flashbar</a:t>
            </a:r>
            <a:r>
              <a:rPr lang="en-GB" sz="1400" dirty="0" smtClean="0"/>
              <a:t>. This makes it appear closer that the </a:t>
            </a:r>
            <a:r>
              <a:rPr lang="en-GB" sz="1400" dirty="0" err="1" smtClean="0"/>
              <a:t>flashbar</a:t>
            </a:r>
            <a:r>
              <a:rPr lang="en-GB" sz="1400" dirty="0" smtClean="0"/>
              <a:t> which makes it look more 3D. </a:t>
            </a:r>
          </a:p>
          <a:p>
            <a:r>
              <a:rPr lang="en-GB" sz="1400" dirty="0" smtClean="0"/>
              <a:t>Making the mango the largest item on the page helps to make it the most </a:t>
            </a:r>
            <a:r>
              <a:rPr lang="en-GB" sz="1400" b="1" dirty="0" smtClean="0"/>
              <a:t>dominant</a:t>
            </a:r>
            <a:r>
              <a:rPr lang="en-GB" sz="1400" dirty="0" smtClean="0"/>
              <a:t> and therefore the focal point of the label. </a:t>
            </a:r>
          </a:p>
        </p:txBody>
      </p:sp>
      <p:cxnSp>
        <p:nvCxnSpPr>
          <p:cNvPr id="41" name="Straight Arrow Connector 40"/>
          <p:cNvCxnSpPr/>
          <p:nvPr/>
        </p:nvCxnSpPr>
        <p:spPr>
          <a:xfrm flipV="1">
            <a:off x="5594310" y="1776264"/>
            <a:ext cx="2923525" cy="907301"/>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981331" y="768153"/>
            <a:ext cx="3427581" cy="1421928"/>
          </a:xfrm>
          <a:prstGeom prst="rect">
            <a:avLst/>
          </a:prstGeom>
          <a:noFill/>
        </p:spPr>
        <p:txBody>
          <a:bodyPr wrap="square" lIns="128016" tIns="64008" rIns="128016" bIns="64008" rtlCol="0">
            <a:spAutoFit/>
          </a:bodyPr>
          <a:lstStyle/>
          <a:p>
            <a:r>
              <a:rPr lang="en-GB" sz="1400" b="1" dirty="0" smtClean="0"/>
              <a:t>Harmony </a:t>
            </a:r>
          </a:p>
          <a:p>
            <a:r>
              <a:rPr lang="en-GB" sz="1400" dirty="0" smtClean="0"/>
              <a:t>The use of the yellow text helps to harmonise with the rest of the colour scheme of the label. Making the word ‘ALL’ a different colour from the word natural creates </a:t>
            </a:r>
            <a:r>
              <a:rPr lang="en-GB" sz="1400" b="1" dirty="0" smtClean="0"/>
              <a:t>emphasis </a:t>
            </a:r>
            <a:r>
              <a:rPr lang="en-GB" sz="1400" dirty="0" smtClean="0"/>
              <a:t>on that word. </a:t>
            </a:r>
          </a:p>
        </p:txBody>
      </p:sp>
      <p:sp>
        <p:nvSpPr>
          <p:cNvPr id="46" name="TextBox 45"/>
          <p:cNvSpPr txBox="1"/>
          <p:nvPr/>
        </p:nvSpPr>
        <p:spPr>
          <a:xfrm>
            <a:off x="7480920" y="7963829"/>
            <a:ext cx="4680520" cy="1421928"/>
          </a:xfrm>
          <a:prstGeom prst="rect">
            <a:avLst/>
          </a:prstGeom>
          <a:noFill/>
        </p:spPr>
        <p:txBody>
          <a:bodyPr wrap="square" lIns="128016" tIns="64008" rIns="128016" bIns="64008" rtlCol="0">
            <a:spAutoFit/>
          </a:bodyPr>
          <a:lstStyle/>
          <a:p>
            <a:r>
              <a:rPr lang="en-GB" sz="1400" b="1" dirty="0" smtClean="0"/>
              <a:t>Colour </a:t>
            </a:r>
          </a:p>
          <a:p>
            <a:r>
              <a:rPr lang="en-GB" sz="1400" dirty="0" smtClean="0"/>
              <a:t>The body text is in green which ties in with the green of the leaf on the mango. It is also the same colour as the circle which says ‘100% natural’ which helps to create unity in the label. The colour green is a good choice for the list of ingredients as it will make people associate it with health. </a:t>
            </a:r>
            <a:endParaRPr lang="en-GB" sz="1400" dirty="0"/>
          </a:p>
        </p:txBody>
      </p:sp>
      <p:cxnSp>
        <p:nvCxnSpPr>
          <p:cNvPr id="47" name="Straight Arrow Connector 46"/>
          <p:cNvCxnSpPr/>
          <p:nvPr/>
        </p:nvCxnSpPr>
        <p:spPr>
          <a:xfrm rot="5400000" flipH="1" flipV="1">
            <a:off x="7408912" y="6615202"/>
            <a:ext cx="2520280" cy="705678"/>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4082143" y="2381131"/>
            <a:ext cx="705678" cy="302434"/>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flipV="1">
            <a:off x="2368352" y="2179509"/>
            <a:ext cx="2217846" cy="705678"/>
          </a:xfrm>
          <a:prstGeom prst="straightConnector1">
            <a:avLst/>
          </a:prstGeom>
          <a:ln w="28575" cap="rnd">
            <a:solidFill>
              <a:srgbClr val="7030A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0534059" y="1473831"/>
            <a:ext cx="2016224" cy="1852815"/>
          </a:xfrm>
          <a:prstGeom prst="rect">
            <a:avLst/>
          </a:prstGeom>
          <a:noFill/>
        </p:spPr>
        <p:txBody>
          <a:bodyPr wrap="square" lIns="128016" tIns="64008" rIns="128016" bIns="64008" rtlCol="0">
            <a:spAutoFit/>
          </a:bodyPr>
          <a:lstStyle/>
          <a:p>
            <a:r>
              <a:rPr lang="en-GB" sz="1400" b="1" dirty="0" smtClean="0"/>
              <a:t>Rotate </a:t>
            </a:r>
          </a:p>
          <a:p>
            <a:r>
              <a:rPr lang="en-GB" sz="1400" dirty="0" smtClean="0"/>
              <a:t>Rotating the text within the circles helps to create </a:t>
            </a:r>
            <a:r>
              <a:rPr lang="en-GB" sz="1400" b="1" dirty="0" smtClean="0"/>
              <a:t>contrast </a:t>
            </a:r>
            <a:r>
              <a:rPr lang="en-GB" sz="1400" dirty="0" smtClean="0"/>
              <a:t>with the rest of the text in the label which is horizontal and helps to create visual interest. </a:t>
            </a:r>
            <a:endParaRPr lang="en-GB" sz="1400" dirty="0"/>
          </a:p>
        </p:txBody>
      </p:sp>
      <p:cxnSp>
        <p:nvCxnSpPr>
          <p:cNvPr id="54" name="Straight Arrow Connector 53"/>
          <p:cNvCxnSpPr/>
          <p:nvPr/>
        </p:nvCxnSpPr>
        <p:spPr>
          <a:xfrm flipV="1">
            <a:off x="8316213" y="2683565"/>
            <a:ext cx="2318658" cy="1713790"/>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5291877" y="2683565"/>
            <a:ext cx="5342994" cy="1310546"/>
          </a:xfrm>
          <a:prstGeom prst="straightConnector1">
            <a:avLst/>
          </a:prstGeom>
          <a:ln w="28575" cap="rnd">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50506" y="7824936"/>
            <a:ext cx="3528392" cy="1206484"/>
          </a:xfrm>
          <a:prstGeom prst="rect">
            <a:avLst/>
          </a:prstGeom>
          <a:noFill/>
        </p:spPr>
        <p:txBody>
          <a:bodyPr wrap="square" lIns="128016" tIns="64008" rIns="128016" bIns="64008" rtlCol="0">
            <a:spAutoFit/>
          </a:bodyPr>
          <a:lstStyle/>
          <a:p>
            <a:r>
              <a:rPr lang="en-GB" sz="1400" b="1" dirty="0" smtClean="0"/>
              <a:t>Balance </a:t>
            </a:r>
          </a:p>
          <a:p>
            <a:r>
              <a:rPr lang="en-GB" sz="1400" dirty="0" smtClean="0"/>
              <a:t>The label is asymmetrically balanced due to the lack of symmetry. This helps to make the label more visually exciting which is important for product packaging.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381</Words>
  <Application>Microsoft Office PowerPoint</Application>
  <PresentationFormat>A3 Paper (297x420 mm)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RM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smurray</dc:creator>
  <cp:lastModifiedBy>smurray</cp:lastModifiedBy>
  <cp:revision>16</cp:revision>
  <dcterms:created xsi:type="dcterms:W3CDTF">2017-01-24T10:02:15Z</dcterms:created>
  <dcterms:modified xsi:type="dcterms:W3CDTF">2017-01-24T11:45:05Z</dcterms:modified>
</cp:coreProperties>
</file>