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1.wmf"/><Relationship Id="rId7" Type="http://schemas.openxmlformats.org/officeDocument/2006/relationships/image" Target="../media/image11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2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8D4B-58C9-4399-A4C2-C176081E480D}" type="datetimeFigureOut">
              <a:rPr lang="en-GB" smtClean="0"/>
              <a:pPr/>
              <a:t>12/11/2014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760A2-53C6-4D8E-B30C-7FC1CC75B79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8D4B-58C9-4399-A4C2-C176081E480D}" type="datetimeFigureOut">
              <a:rPr lang="en-GB" smtClean="0"/>
              <a:pPr/>
              <a:t>12/11/2014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760A2-53C6-4D8E-B30C-7FC1CC75B79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8D4B-58C9-4399-A4C2-C176081E480D}" type="datetimeFigureOut">
              <a:rPr lang="en-GB" smtClean="0"/>
              <a:pPr/>
              <a:t>12/11/2014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760A2-53C6-4D8E-B30C-7FC1CC75B79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8D4B-58C9-4399-A4C2-C176081E480D}" type="datetimeFigureOut">
              <a:rPr lang="en-GB" smtClean="0"/>
              <a:pPr/>
              <a:t>12/11/2014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760A2-53C6-4D8E-B30C-7FC1CC75B79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8D4B-58C9-4399-A4C2-C176081E480D}" type="datetimeFigureOut">
              <a:rPr lang="en-GB" smtClean="0"/>
              <a:pPr/>
              <a:t>12/11/2014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760A2-53C6-4D8E-B30C-7FC1CC75B79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8D4B-58C9-4399-A4C2-C176081E480D}" type="datetimeFigureOut">
              <a:rPr lang="en-GB" smtClean="0"/>
              <a:pPr/>
              <a:t>12/11/2014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760A2-53C6-4D8E-B30C-7FC1CC75B79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8D4B-58C9-4399-A4C2-C176081E480D}" type="datetimeFigureOut">
              <a:rPr lang="en-GB" smtClean="0"/>
              <a:pPr/>
              <a:t>12/11/2014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760A2-53C6-4D8E-B30C-7FC1CC75B79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8D4B-58C9-4399-A4C2-C176081E480D}" type="datetimeFigureOut">
              <a:rPr lang="en-GB" smtClean="0"/>
              <a:pPr/>
              <a:t>12/11/2014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760A2-53C6-4D8E-B30C-7FC1CC75B79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8D4B-58C9-4399-A4C2-C176081E480D}" type="datetimeFigureOut">
              <a:rPr lang="en-GB" smtClean="0"/>
              <a:pPr/>
              <a:t>12/11/2014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760A2-53C6-4D8E-B30C-7FC1CC75B79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8D4B-58C9-4399-A4C2-C176081E480D}" type="datetimeFigureOut">
              <a:rPr lang="en-GB" smtClean="0"/>
              <a:pPr/>
              <a:t>12/11/2014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760A2-53C6-4D8E-B30C-7FC1CC75B79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8D4B-58C9-4399-A4C2-C176081E480D}" type="datetimeFigureOut">
              <a:rPr lang="en-GB" smtClean="0"/>
              <a:pPr/>
              <a:t>12/11/2014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760A2-53C6-4D8E-B30C-7FC1CC75B79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18D4B-58C9-4399-A4C2-C176081E480D}" type="datetimeFigureOut">
              <a:rPr lang="en-GB" smtClean="0"/>
              <a:pPr/>
              <a:t>12/11/2014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760A2-53C6-4D8E-B30C-7FC1CC75B79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9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32656"/>
            <a:ext cx="9144000" cy="352839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79512" y="548680"/>
            <a:ext cx="878497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Construction Drawings</a:t>
            </a:r>
          </a:p>
          <a:p>
            <a:pPr algn="ctr"/>
            <a:r>
              <a:rPr lang="en-GB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&amp;</a:t>
            </a:r>
          </a:p>
          <a:p>
            <a:pPr algn="ctr"/>
            <a:r>
              <a:rPr lang="en-GB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Symbols</a:t>
            </a:r>
            <a:endParaRPr lang="en-GB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itchFamily="34" charset="0"/>
            </a:endParaRPr>
          </a:p>
        </p:txBody>
      </p:sp>
      <p:graphicFrame>
        <p:nvGraphicFramePr>
          <p:cNvPr id="6" name="Object 12"/>
          <p:cNvGraphicFramePr>
            <a:graphicFrameLocks noChangeAspect="1"/>
          </p:cNvGraphicFramePr>
          <p:nvPr/>
        </p:nvGraphicFramePr>
        <p:xfrm>
          <a:off x="6228184" y="4221088"/>
          <a:ext cx="1719064" cy="389176"/>
        </p:xfrm>
        <a:graphic>
          <a:graphicData uri="http://schemas.openxmlformats.org/presentationml/2006/ole">
            <p:oleObj spid="_x0000_s1026" name="VoloViewContainer" r:id="rId3" imgW="8705880" imgH="5553000" progId="">
              <p:embed/>
            </p:oleObj>
          </a:graphicData>
        </a:graphic>
      </p:graphicFrame>
      <p:graphicFrame>
        <p:nvGraphicFramePr>
          <p:cNvPr id="7" name="Object 58"/>
          <p:cNvGraphicFramePr>
            <a:graphicFrameLocks noChangeAspect="1"/>
          </p:cNvGraphicFramePr>
          <p:nvPr/>
        </p:nvGraphicFramePr>
        <p:xfrm>
          <a:off x="7706632" y="5589240"/>
          <a:ext cx="1278973" cy="1268760"/>
        </p:xfrm>
        <a:graphic>
          <a:graphicData uri="http://schemas.openxmlformats.org/presentationml/2006/ole">
            <p:oleObj spid="_x0000_s1027" name="VoloViewContainer" r:id="rId4" imgW="8705880" imgH="5553000" progId="">
              <p:embed/>
            </p:oleObj>
          </a:graphicData>
        </a:graphic>
      </p:graphicFrame>
      <p:grpSp>
        <p:nvGrpSpPr>
          <p:cNvPr id="8" name="Group 73"/>
          <p:cNvGrpSpPr>
            <a:grpSpLocks/>
          </p:cNvGrpSpPr>
          <p:nvPr/>
        </p:nvGrpSpPr>
        <p:grpSpPr bwMode="auto">
          <a:xfrm>
            <a:off x="8100392" y="4365104"/>
            <a:ext cx="899816" cy="885180"/>
            <a:chOff x="704" y="3312"/>
            <a:chExt cx="848" cy="840"/>
          </a:xfrm>
        </p:grpSpPr>
        <p:sp>
          <p:nvSpPr>
            <p:cNvPr id="9" name="Oval 70"/>
            <p:cNvSpPr>
              <a:spLocks noChangeArrowheads="1"/>
            </p:cNvSpPr>
            <p:nvPr/>
          </p:nvSpPr>
          <p:spPr bwMode="auto">
            <a:xfrm>
              <a:off x="704" y="3312"/>
              <a:ext cx="848" cy="8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" name="Line 71"/>
            <p:cNvSpPr>
              <a:spLocks noChangeShapeType="1"/>
            </p:cNvSpPr>
            <p:nvPr/>
          </p:nvSpPr>
          <p:spPr bwMode="auto">
            <a:xfrm>
              <a:off x="816" y="3440"/>
              <a:ext cx="600" cy="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" name="Line 72"/>
            <p:cNvSpPr>
              <a:spLocks noChangeShapeType="1"/>
            </p:cNvSpPr>
            <p:nvPr/>
          </p:nvSpPr>
          <p:spPr bwMode="auto">
            <a:xfrm flipH="1">
              <a:off x="824" y="3440"/>
              <a:ext cx="60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pic>
        <p:nvPicPr>
          <p:cNvPr id="12" name="Picture 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9512" y="4221088"/>
            <a:ext cx="2226575" cy="1212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67544" y="5517232"/>
            <a:ext cx="1526338" cy="1196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7"/>
          <a:srcRect t="8653" b="12166"/>
          <a:stretch>
            <a:fillRect/>
          </a:stretch>
        </p:blipFill>
        <p:spPr bwMode="auto">
          <a:xfrm>
            <a:off x="2267744" y="5517232"/>
            <a:ext cx="1560785" cy="1241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5" name="Group 87"/>
          <p:cNvGrpSpPr>
            <a:grpSpLocks/>
          </p:cNvGrpSpPr>
          <p:nvPr/>
        </p:nvGrpSpPr>
        <p:grpSpPr bwMode="auto">
          <a:xfrm>
            <a:off x="5076056" y="5373216"/>
            <a:ext cx="1117848" cy="1067048"/>
            <a:chOff x="2616" y="2248"/>
            <a:chExt cx="432" cy="400"/>
          </a:xfrm>
        </p:grpSpPr>
        <p:sp>
          <p:nvSpPr>
            <p:cNvPr id="16" name="Oval 81"/>
            <p:cNvSpPr>
              <a:spLocks noChangeArrowheads="1"/>
            </p:cNvSpPr>
            <p:nvPr/>
          </p:nvSpPr>
          <p:spPr bwMode="auto">
            <a:xfrm>
              <a:off x="2616" y="2248"/>
              <a:ext cx="432" cy="3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1300">
                <a:latin typeface="Comic Sans MS" pitchFamily="66" charset="0"/>
              </a:endParaRPr>
            </a:p>
          </p:txBody>
        </p:sp>
        <p:sp>
          <p:nvSpPr>
            <p:cNvPr id="17" name="Line 84"/>
            <p:cNvSpPr>
              <a:spLocks noChangeShapeType="1"/>
            </p:cNvSpPr>
            <p:nvPr/>
          </p:nvSpPr>
          <p:spPr bwMode="auto">
            <a:xfrm>
              <a:off x="2832" y="2248"/>
              <a:ext cx="0" cy="4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1300">
                <a:latin typeface="Comic Sans MS" pitchFamily="66" charset="0"/>
              </a:endParaRPr>
            </a:p>
          </p:txBody>
        </p:sp>
        <p:sp>
          <p:nvSpPr>
            <p:cNvPr id="18" name="Line 85"/>
            <p:cNvSpPr>
              <a:spLocks noChangeShapeType="1"/>
            </p:cNvSpPr>
            <p:nvPr/>
          </p:nvSpPr>
          <p:spPr bwMode="auto">
            <a:xfrm flipH="1">
              <a:off x="2624" y="2256"/>
              <a:ext cx="200" cy="1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1300">
                <a:latin typeface="Comic Sans MS" pitchFamily="66" charset="0"/>
              </a:endParaRPr>
            </a:p>
          </p:txBody>
        </p:sp>
        <p:sp>
          <p:nvSpPr>
            <p:cNvPr id="19" name="Line 86"/>
            <p:cNvSpPr>
              <a:spLocks noChangeShapeType="1"/>
            </p:cNvSpPr>
            <p:nvPr/>
          </p:nvSpPr>
          <p:spPr bwMode="auto">
            <a:xfrm>
              <a:off x="2824" y="2256"/>
              <a:ext cx="216" cy="1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1300"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60648"/>
            <a:ext cx="9144000" cy="115212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341784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itchFamily="34" charset="0"/>
                <a:ea typeface="+mj-ea"/>
                <a:cs typeface="+mj-cs"/>
              </a:rPr>
              <a:t>Types of Plans</a:t>
            </a:r>
            <a:endParaRPr kumimoji="0" lang="en-GB" sz="5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Impact" pitchFamily="34" charset="0"/>
              <a:ea typeface="+mj-ea"/>
              <a:cs typeface="+mj-cs"/>
            </a:endParaRPr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8144" y="2041878"/>
            <a:ext cx="3125424" cy="1701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3848" y="2087496"/>
            <a:ext cx="2479654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/>
          <a:srcRect t="8653" b="12166"/>
          <a:stretch>
            <a:fillRect/>
          </a:stretch>
        </p:blipFill>
        <p:spPr bwMode="auto">
          <a:xfrm>
            <a:off x="323528" y="2015488"/>
            <a:ext cx="2592288" cy="2061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3275856" y="1412776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6"/>
                </a:solidFill>
                <a:latin typeface="Impact" pitchFamily="34" charset="0"/>
              </a:rPr>
              <a:t>Site Plan</a:t>
            </a:r>
            <a:endParaRPr lang="en-GB" sz="2800" dirty="0">
              <a:solidFill>
                <a:schemeClr val="accent6"/>
              </a:solidFill>
              <a:latin typeface="Impact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9552" y="1393612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6"/>
                </a:solidFill>
                <a:latin typeface="Impact" pitchFamily="34" charset="0"/>
              </a:rPr>
              <a:t>Location Plan</a:t>
            </a:r>
            <a:endParaRPr lang="en-GB" sz="2800" dirty="0">
              <a:solidFill>
                <a:schemeClr val="accent6"/>
              </a:solidFill>
              <a:latin typeface="Impact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28184" y="1393612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6"/>
                </a:solidFill>
                <a:latin typeface="Impact" pitchFamily="34" charset="0"/>
              </a:rPr>
              <a:t>Floor Plan</a:t>
            </a:r>
            <a:endParaRPr lang="en-GB" sz="2800" dirty="0">
              <a:solidFill>
                <a:schemeClr val="accent6"/>
              </a:solidFill>
              <a:latin typeface="Impact" pitchFamily="34" charset="0"/>
            </a:endParaRPr>
          </a:p>
        </p:txBody>
      </p:sp>
      <p:sp>
        <p:nvSpPr>
          <p:cNvPr id="13" name="Text Box 99"/>
          <p:cNvSpPr txBox="1">
            <a:spLocks noChangeArrowheads="1"/>
          </p:cNvSpPr>
          <p:nvPr/>
        </p:nvSpPr>
        <p:spPr bwMode="auto">
          <a:xfrm>
            <a:off x="395536" y="4149080"/>
            <a:ext cx="2808311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Shows the surrounding housing</a:t>
            </a:r>
          </a:p>
          <a:p>
            <a:r>
              <a:rPr lang="en-US" sz="2000" dirty="0">
                <a:latin typeface="Comic Sans MS" pitchFamily="66" charset="0"/>
              </a:rPr>
              <a:t>and environment in the immediate</a:t>
            </a:r>
          </a:p>
          <a:p>
            <a:r>
              <a:rPr lang="en-US" sz="2000" dirty="0">
                <a:latin typeface="Comic Sans MS" pitchFamily="66" charset="0"/>
              </a:rPr>
              <a:t>area close to the proposed site.</a:t>
            </a:r>
          </a:p>
        </p:txBody>
      </p:sp>
      <p:sp>
        <p:nvSpPr>
          <p:cNvPr id="14" name="Text Box 98"/>
          <p:cNvSpPr txBox="1">
            <a:spLocks noChangeArrowheads="1"/>
          </p:cNvSpPr>
          <p:nvPr/>
        </p:nvSpPr>
        <p:spPr bwMode="auto">
          <a:xfrm>
            <a:off x="5868144" y="4149080"/>
            <a:ext cx="3314287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Used by </a:t>
            </a:r>
            <a:r>
              <a:rPr lang="en-US" sz="2000" dirty="0" smtClean="0">
                <a:latin typeface="Comic Sans MS" pitchFamily="66" charset="0"/>
              </a:rPr>
              <a:t>builders, plumbers, bricklayers</a:t>
            </a:r>
            <a:r>
              <a:rPr lang="en-US" sz="2000" dirty="0">
                <a:latin typeface="Comic Sans MS" pitchFamily="66" charset="0"/>
              </a:rPr>
              <a:t>, electricians and joiners.</a:t>
            </a:r>
          </a:p>
        </p:txBody>
      </p:sp>
      <p:sp>
        <p:nvSpPr>
          <p:cNvPr id="15" name="Text Box 100"/>
          <p:cNvSpPr txBox="1">
            <a:spLocks noChangeArrowheads="1"/>
          </p:cNvSpPr>
          <p:nvPr/>
        </p:nvSpPr>
        <p:spPr bwMode="auto">
          <a:xfrm>
            <a:off x="3347864" y="4149080"/>
            <a:ext cx="230425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Shows trees, contour lines</a:t>
            </a:r>
          </a:p>
          <a:p>
            <a:r>
              <a:rPr lang="en-US" sz="2000" dirty="0">
                <a:latin typeface="Comic Sans MS" pitchFamily="66" charset="0"/>
              </a:rPr>
              <a:t>and boundaries related to </a:t>
            </a:r>
          </a:p>
          <a:p>
            <a:r>
              <a:rPr lang="en-US" sz="2000" dirty="0">
                <a:latin typeface="Comic Sans MS" pitchFamily="66" charset="0"/>
              </a:rPr>
              <a:t>the proposed plot site.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-108520" y="6126395"/>
            <a:ext cx="3347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chemeClr val="accent6"/>
                </a:solidFill>
                <a:latin typeface="Impact" pitchFamily="34" charset="0"/>
              </a:rPr>
              <a:t>Scale- 1:1000 or 1:1500</a:t>
            </a:r>
            <a:endParaRPr lang="en-GB" sz="2400" dirty="0">
              <a:solidFill>
                <a:schemeClr val="accent6"/>
              </a:solidFill>
              <a:latin typeface="Impact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627784" y="6135687"/>
            <a:ext cx="3347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chemeClr val="accent6"/>
                </a:solidFill>
                <a:latin typeface="Impact" pitchFamily="34" charset="0"/>
              </a:rPr>
              <a:t>Scale- 1:200</a:t>
            </a:r>
            <a:endParaRPr lang="en-GB" sz="2400" dirty="0">
              <a:solidFill>
                <a:schemeClr val="accent6"/>
              </a:solidFill>
              <a:latin typeface="Impact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616624" y="6093296"/>
            <a:ext cx="3347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chemeClr val="accent6"/>
                </a:solidFill>
                <a:latin typeface="Impact" pitchFamily="34" charset="0"/>
              </a:rPr>
              <a:t>Scale- 1:50</a:t>
            </a:r>
            <a:endParaRPr lang="en-GB" sz="2400" dirty="0">
              <a:solidFill>
                <a:schemeClr val="accent6"/>
              </a:solidFill>
              <a:latin typeface="Impact" pitchFamily="34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337220" y="4135388"/>
            <a:ext cx="5445224" cy="158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3000722" y="4134595"/>
            <a:ext cx="5445224" cy="1588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60648"/>
            <a:ext cx="9144000" cy="115212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itchFamily="34" charset="0"/>
                <a:ea typeface="+mj-ea"/>
                <a:cs typeface="+mj-cs"/>
              </a:rPr>
              <a:t>North Pointing Arrow</a:t>
            </a:r>
            <a:endParaRPr kumimoji="0" lang="en-GB" sz="5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Impact" pitchFamily="34" charset="0"/>
              <a:ea typeface="+mj-ea"/>
              <a:cs typeface="+mj-cs"/>
            </a:endParaRPr>
          </a:p>
        </p:txBody>
      </p:sp>
      <p:grpSp>
        <p:nvGrpSpPr>
          <p:cNvPr id="6" name="Group 87"/>
          <p:cNvGrpSpPr>
            <a:grpSpLocks/>
          </p:cNvGrpSpPr>
          <p:nvPr/>
        </p:nvGrpSpPr>
        <p:grpSpPr bwMode="auto">
          <a:xfrm>
            <a:off x="1691680" y="3573016"/>
            <a:ext cx="1571228" cy="1422772"/>
            <a:chOff x="2616" y="2248"/>
            <a:chExt cx="432" cy="400"/>
          </a:xfrm>
        </p:grpSpPr>
        <p:sp>
          <p:nvSpPr>
            <p:cNvPr id="7" name="Oval 81"/>
            <p:cNvSpPr>
              <a:spLocks noChangeArrowheads="1"/>
            </p:cNvSpPr>
            <p:nvPr/>
          </p:nvSpPr>
          <p:spPr bwMode="auto">
            <a:xfrm>
              <a:off x="2616" y="2248"/>
              <a:ext cx="432" cy="3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1300">
                <a:latin typeface="Comic Sans MS" pitchFamily="66" charset="0"/>
              </a:endParaRPr>
            </a:p>
          </p:txBody>
        </p:sp>
        <p:sp>
          <p:nvSpPr>
            <p:cNvPr id="8" name="Line 84"/>
            <p:cNvSpPr>
              <a:spLocks noChangeShapeType="1"/>
            </p:cNvSpPr>
            <p:nvPr/>
          </p:nvSpPr>
          <p:spPr bwMode="auto">
            <a:xfrm>
              <a:off x="2832" y="2248"/>
              <a:ext cx="0" cy="4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1300">
                <a:latin typeface="Comic Sans MS" pitchFamily="66" charset="0"/>
              </a:endParaRPr>
            </a:p>
          </p:txBody>
        </p:sp>
        <p:sp>
          <p:nvSpPr>
            <p:cNvPr id="9" name="Line 85"/>
            <p:cNvSpPr>
              <a:spLocks noChangeShapeType="1"/>
            </p:cNvSpPr>
            <p:nvPr/>
          </p:nvSpPr>
          <p:spPr bwMode="auto">
            <a:xfrm flipH="1">
              <a:off x="2624" y="2256"/>
              <a:ext cx="200" cy="1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1300">
                <a:latin typeface="Comic Sans MS" pitchFamily="66" charset="0"/>
              </a:endParaRPr>
            </a:p>
          </p:txBody>
        </p:sp>
        <p:sp>
          <p:nvSpPr>
            <p:cNvPr id="10" name="Line 86"/>
            <p:cNvSpPr>
              <a:spLocks noChangeShapeType="1"/>
            </p:cNvSpPr>
            <p:nvPr/>
          </p:nvSpPr>
          <p:spPr bwMode="auto">
            <a:xfrm>
              <a:off x="2824" y="2256"/>
              <a:ext cx="216" cy="1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1300">
                <a:latin typeface="Comic Sans MS" pitchFamily="66" charset="0"/>
              </a:endParaRPr>
            </a:p>
          </p:txBody>
        </p:sp>
      </p:grpSp>
      <p:sp>
        <p:nvSpPr>
          <p:cNvPr id="11" name="Text Box 95"/>
          <p:cNvSpPr txBox="1">
            <a:spLocks noChangeArrowheads="1"/>
          </p:cNvSpPr>
          <p:nvPr/>
        </p:nvSpPr>
        <p:spPr bwMode="auto">
          <a:xfrm>
            <a:off x="323528" y="1844824"/>
            <a:ext cx="263245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Comic Sans MS" pitchFamily="66" charset="0"/>
              </a:rPr>
              <a:t>North Pointing</a:t>
            </a:r>
          </a:p>
          <a:p>
            <a:pPr algn="ctr"/>
            <a:r>
              <a:rPr lang="en-US" sz="2800" dirty="0">
                <a:latin typeface="Comic Sans MS" pitchFamily="66" charset="0"/>
              </a:rPr>
              <a:t>Arrow</a:t>
            </a:r>
          </a:p>
        </p:txBody>
      </p:sp>
      <p:sp>
        <p:nvSpPr>
          <p:cNvPr id="12" name="Line 96"/>
          <p:cNvSpPr>
            <a:spLocks noChangeShapeType="1"/>
          </p:cNvSpPr>
          <p:nvPr/>
        </p:nvSpPr>
        <p:spPr bwMode="auto">
          <a:xfrm>
            <a:off x="2411760" y="2492896"/>
            <a:ext cx="144016" cy="7200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 sz="1300">
              <a:latin typeface="Comic Sans MS" pitchFamily="66" charset="0"/>
            </a:endParaRPr>
          </a:p>
        </p:txBody>
      </p:sp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1960" y="2708920"/>
            <a:ext cx="4451313" cy="3797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8" name="Group 87"/>
          <p:cNvGrpSpPr>
            <a:grpSpLocks/>
          </p:cNvGrpSpPr>
          <p:nvPr/>
        </p:nvGrpSpPr>
        <p:grpSpPr bwMode="auto">
          <a:xfrm rot="5400000">
            <a:off x="7998854" y="1946362"/>
            <a:ext cx="560896" cy="645852"/>
            <a:chOff x="2616" y="2248"/>
            <a:chExt cx="432" cy="400"/>
          </a:xfrm>
        </p:grpSpPr>
        <p:sp>
          <p:nvSpPr>
            <p:cNvPr id="19" name="Oval 81"/>
            <p:cNvSpPr>
              <a:spLocks noChangeArrowheads="1"/>
            </p:cNvSpPr>
            <p:nvPr/>
          </p:nvSpPr>
          <p:spPr bwMode="auto">
            <a:xfrm>
              <a:off x="2616" y="2248"/>
              <a:ext cx="432" cy="3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1300">
                <a:latin typeface="Comic Sans MS" pitchFamily="66" charset="0"/>
              </a:endParaRPr>
            </a:p>
          </p:txBody>
        </p:sp>
        <p:sp>
          <p:nvSpPr>
            <p:cNvPr id="20" name="Line 84"/>
            <p:cNvSpPr>
              <a:spLocks noChangeShapeType="1"/>
            </p:cNvSpPr>
            <p:nvPr/>
          </p:nvSpPr>
          <p:spPr bwMode="auto">
            <a:xfrm>
              <a:off x="2832" y="2248"/>
              <a:ext cx="0" cy="4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1300">
                <a:latin typeface="Comic Sans MS" pitchFamily="66" charset="0"/>
              </a:endParaRPr>
            </a:p>
          </p:txBody>
        </p:sp>
        <p:sp>
          <p:nvSpPr>
            <p:cNvPr id="21" name="Line 85"/>
            <p:cNvSpPr>
              <a:spLocks noChangeShapeType="1"/>
            </p:cNvSpPr>
            <p:nvPr/>
          </p:nvSpPr>
          <p:spPr bwMode="auto">
            <a:xfrm flipH="1">
              <a:off x="2624" y="2256"/>
              <a:ext cx="200" cy="1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1300">
                <a:latin typeface="Comic Sans MS" pitchFamily="66" charset="0"/>
              </a:endParaRPr>
            </a:p>
          </p:txBody>
        </p:sp>
        <p:sp>
          <p:nvSpPr>
            <p:cNvPr id="22" name="Line 86"/>
            <p:cNvSpPr>
              <a:spLocks noChangeShapeType="1"/>
            </p:cNvSpPr>
            <p:nvPr/>
          </p:nvSpPr>
          <p:spPr bwMode="auto">
            <a:xfrm>
              <a:off x="2824" y="2256"/>
              <a:ext cx="216" cy="1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1300">
                <a:latin typeface="Comic Sans MS" pitchFamily="66" charset="0"/>
              </a:endParaRPr>
            </a:p>
          </p:txBody>
        </p:sp>
      </p:grpSp>
      <p:sp>
        <p:nvSpPr>
          <p:cNvPr id="23" name="Text Box 95"/>
          <p:cNvSpPr txBox="1">
            <a:spLocks noChangeArrowheads="1"/>
          </p:cNvSpPr>
          <p:nvPr/>
        </p:nvSpPr>
        <p:spPr bwMode="auto">
          <a:xfrm>
            <a:off x="323528" y="5517232"/>
            <a:ext cx="330250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6"/>
                </a:solidFill>
                <a:latin typeface="Comic Sans MS" pitchFamily="66" charset="0"/>
              </a:rPr>
              <a:t>How many windows</a:t>
            </a:r>
          </a:p>
          <a:p>
            <a:r>
              <a:rPr lang="en-US" sz="2800" dirty="0" smtClean="0">
                <a:solidFill>
                  <a:schemeClr val="accent6"/>
                </a:solidFill>
                <a:latin typeface="Comic Sans MS" pitchFamily="66" charset="0"/>
              </a:rPr>
              <a:t> face East?</a:t>
            </a:r>
            <a:endParaRPr lang="en-US" sz="2800" dirty="0">
              <a:solidFill>
                <a:schemeClr val="accent6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60648"/>
            <a:ext cx="9144000" cy="115212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itchFamily="34" charset="0"/>
                <a:ea typeface="+mj-ea"/>
                <a:cs typeface="+mj-cs"/>
              </a:rPr>
              <a:t>Symbols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5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Impact" pitchFamily="34" charset="0"/>
              <a:ea typeface="+mj-ea"/>
              <a:cs typeface="+mj-cs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148946" y="1555667"/>
            <a:ext cx="1815542" cy="5185701"/>
          </a:xfrm>
          <a:prstGeom prst="roundRect">
            <a:avLst>
              <a:gd name="adj" fmla="val 12069"/>
            </a:avLst>
          </a:prstGeom>
          <a:solidFill>
            <a:schemeClr val="bg2"/>
          </a:solidFill>
          <a:ln w="635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ounded Rectangle 6"/>
          <p:cNvSpPr/>
          <p:nvPr/>
        </p:nvSpPr>
        <p:spPr>
          <a:xfrm>
            <a:off x="2889988" y="1555667"/>
            <a:ext cx="4150759" cy="5185701"/>
          </a:xfrm>
          <a:prstGeom prst="roundRect">
            <a:avLst>
              <a:gd name="adj" fmla="val 5146"/>
            </a:avLst>
          </a:prstGeom>
          <a:solidFill>
            <a:schemeClr val="bg2"/>
          </a:solidFill>
          <a:ln w="635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ounded Rectangle 7"/>
          <p:cNvSpPr/>
          <p:nvPr/>
        </p:nvSpPr>
        <p:spPr>
          <a:xfrm>
            <a:off x="251520" y="1556792"/>
            <a:ext cx="2520280" cy="5184576"/>
          </a:xfrm>
          <a:prstGeom prst="roundRect">
            <a:avLst>
              <a:gd name="adj" fmla="val 9235"/>
            </a:avLst>
          </a:prstGeom>
          <a:solidFill>
            <a:schemeClr val="bg2"/>
          </a:solidFill>
          <a:ln w="635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277153" y="1664891"/>
            <a:ext cx="23039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u="sng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Sectional Views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759056" y="5609280"/>
          <a:ext cx="1381158" cy="484016"/>
        </p:xfrm>
        <a:graphic>
          <a:graphicData uri="http://schemas.openxmlformats.org/presentationml/2006/ole">
            <p:oleObj spid="_x0000_s2050" name="VoloViewContainer" r:id="rId3" imgW="8705880" imgH="5553000" progId="">
              <p:embed/>
            </p:oleObj>
          </a:graphicData>
        </a:graphic>
      </p:graphicFrame>
      <p:graphicFrame>
        <p:nvGraphicFramePr>
          <p:cNvPr id="11" name="Object 11"/>
          <p:cNvGraphicFramePr>
            <a:graphicFrameLocks noChangeAspect="1"/>
          </p:cNvGraphicFramePr>
          <p:nvPr/>
        </p:nvGraphicFramePr>
        <p:xfrm>
          <a:off x="559518" y="2564001"/>
          <a:ext cx="1780234" cy="473772"/>
        </p:xfrm>
        <a:graphic>
          <a:graphicData uri="http://schemas.openxmlformats.org/presentationml/2006/ole">
            <p:oleObj spid="_x0000_s2051" name="VoloViewContainer" r:id="rId4" imgW="8705880" imgH="5553000" progId="">
              <p:embed/>
            </p:oleObj>
          </a:graphicData>
        </a:graphic>
      </p:graphicFrame>
      <p:graphicFrame>
        <p:nvGraphicFramePr>
          <p:cNvPr id="12" name="Object 12"/>
          <p:cNvGraphicFramePr>
            <a:graphicFrameLocks noChangeAspect="1"/>
          </p:cNvGraphicFramePr>
          <p:nvPr/>
        </p:nvGraphicFramePr>
        <p:xfrm>
          <a:off x="579723" y="3539180"/>
          <a:ext cx="1739824" cy="393876"/>
        </p:xfrm>
        <a:graphic>
          <a:graphicData uri="http://schemas.openxmlformats.org/presentationml/2006/ole">
            <p:oleObj spid="_x0000_s2052" name="VoloViewContainer" r:id="rId5" imgW="8705880" imgH="5553000" progId="">
              <p:embed/>
            </p:oleObj>
          </a:graphicData>
        </a:graphic>
      </p:graphicFrame>
      <p:grpSp>
        <p:nvGrpSpPr>
          <p:cNvPr id="13" name="Group 16"/>
          <p:cNvGrpSpPr>
            <a:grpSpLocks/>
          </p:cNvGrpSpPr>
          <p:nvPr/>
        </p:nvGrpSpPr>
        <p:grpSpPr bwMode="auto">
          <a:xfrm>
            <a:off x="1107796" y="4635125"/>
            <a:ext cx="683678" cy="450059"/>
            <a:chOff x="560" y="2664"/>
            <a:chExt cx="328" cy="184"/>
          </a:xfrm>
        </p:grpSpPr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560" y="2664"/>
              <a:ext cx="328" cy="1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 flipV="1">
              <a:off x="560" y="2664"/>
              <a:ext cx="328" cy="1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564" y="2664"/>
              <a:ext cx="320" cy="1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7" name="Text Box 75"/>
          <p:cNvSpPr txBox="1">
            <a:spLocks noChangeArrowheads="1"/>
          </p:cNvSpPr>
          <p:nvPr/>
        </p:nvSpPr>
        <p:spPr bwMode="auto">
          <a:xfrm>
            <a:off x="1137691" y="3068960"/>
            <a:ext cx="62388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Brick</a:t>
            </a:r>
          </a:p>
        </p:txBody>
      </p:sp>
      <p:sp>
        <p:nvSpPr>
          <p:cNvPr id="18" name="Text Box 76"/>
          <p:cNvSpPr txBox="1">
            <a:spLocks noChangeArrowheads="1"/>
          </p:cNvSpPr>
          <p:nvPr/>
        </p:nvSpPr>
        <p:spPr bwMode="auto">
          <a:xfrm>
            <a:off x="934110" y="4029894"/>
            <a:ext cx="103105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Insulation</a:t>
            </a:r>
          </a:p>
        </p:txBody>
      </p:sp>
      <p:sp>
        <p:nvSpPr>
          <p:cNvPr id="19" name="Text Box 77"/>
          <p:cNvSpPr txBox="1">
            <a:spLocks noChangeArrowheads="1"/>
          </p:cNvSpPr>
          <p:nvPr/>
        </p:nvSpPr>
        <p:spPr bwMode="auto">
          <a:xfrm>
            <a:off x="856364" y="5137447"/>
            <a:ext cx="13131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Sawn </a:t>
            </a:r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Timber</a:t>
            </a:r>
            <a:endParaRPr lang="en-US" sz="1400" b="1" dirty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20" name="Text Box 78"/>
          <p:cNvSpPr txBox="1">
            <a:spLocks noChangeArrowheads="1"/>
          </p:cNvSpPr>
          <p:nvPr/>
        </p:nvSpPr>
        <p:spPr bwMode="auto">
          <a:xfrm>
            <a:off x="974185" y="6217567"/>
            <a:ext cx="95090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Concrete</a:t>
            </a:r>
          </a:p>
        </p:txBody>
      </p:sp>
      <p:grpSp>
        <p:nvGrpSpPr>
          <p:cNvPr id="21" name="Group 19"/>
          <p:cNvGrpSpPr>
            <a:grpSpLocks/>
          </p:cNvGrpSpPr>
          <p:nvPr/>
        </p:nvGrpSpPr>
        <p:grpSpPr bwMode="auto">
          <a:xfrm>
            <a:off x="3203848" y="1916832"/>
            <a:ext cx="424174" cy="502120"/>
            <a:chOff x="1520" y="2412"/>
            <a:chExt cx="136" cy="192"/>
          </a:xfrm>
        </p:grpSpPr>
        <p:sp>
          <p:nvSpPr>
            <p:cNvPr id="22" name="Oval 17"/>
            <p:cNvSpPr>
              <a:spLocks noChangeArrowheads="1"/>
            </p:cNvSpPr>
            <p:nvPr/>
          </p:nvSpPr>
          <p:spPr bwMode="auto">
            <a:xfrm>
              <a:off x="1536" y="2492"/>
              <a:ext cx="120" cy="11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3" name="Line 18"/>
            <p:cNvSpPr>
              <a:spLocks noChangeShapeType="1"/>
            </p:cNvSpPr>
            <p:nvPr/>
          </p:nvSpPr>
          <p:spPr bwMode="auto">
            <a:xfrm flipH="1" flipV="1">
              <a:off x="1520" y="2412"/>
              <a:ext cx="52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24" name="Group 30"/>
          <p:cNvGrpSpPr>
            <a:grpSpLocks/>
          </p:cNvGrpSpPr>
          <p:nvPr/>
        </p:nvGrpSpPr>
        <p:grpSpPr bwMode="auto">
          <a:xfrm>
            <a:off x="3094719" y="4333723"/>
            <a:ext cx="901700" cy="101600"/>
            <a:chOff x="1548" y="1848"/>
            <a:chExt cx="584" cy="88"/>
          </a:xfrm>
        </p:grpSpPr>
        <p:sp>
          <p:nvSpPr>
            <p:cNvPr id="25" name="Line 27"/>
            <p:cNvSpPr>
              <a:spLocks noChangeShapeType="1"/>
            </p:cNvSpPr>
            <p:nvPr/>
          </p:nvSpPr>
          <p:spPr bwMode="auto">
            <a:xfrm>
              <a:off x="1548" y="1852"/>
              <a:ext cx="0" cy="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" name="Line 28"/>
            <p:cNvSpPr>
              <a:spLocks noChangeShapeType="1"/>
            </p:cNvSpPr>
            <p:nvPr/>
          </p:nvSpPr>
          <p:spPr bwMode="auto">
            <a:xfrm>
              <a:off x="1548" y="1892"/>
              <a:ext cx="5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7" name="Line 29"/>
            <p:cNvSpPr>
              <a:spLocks noChangeShapeType="1"/>
            </p:cNvSpPr>
            <p:nvPr/>
          </p:nvSpPr>
          <p:spPr bwMode="auto">
            <a:xfrm>
              <a:off x="2128" y="1848"/>
              <a:ext cx="0" cy="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28" name="Group 33"/>
          <p:cNvGrpSpPr>
            <a:grpSpLocks/>
          </p:cNvGrpSpPr>
          <p:nvPr/>
        </p:nvGrpSpPr>
        <p:grpSpPr bwMode="auto">
          <a:xfrm>
            <a:off x="7498320" y="2374031"/>
            <a:ext cx="914400" cy="101600"/>
            <a:chOff x="2748" y="1548"/>
            <a:chExt cx="576" cy="64"/>
          </a:xfrm>
        </p:grpSpPr>
        <p:sp>
          <p:nvSpPr>
            <p:cNvPr id="29" name="Rectangle 31"/>
            <p:cNvSpPr>
              <a:spLocks noChangeArrowheads="1"/>
            </p:cNvSpPr>
            <p:nvPr/>
          </p:nvSpPr>
          <p:spPr bwMode="auto">
            <a:xfrm>
              <a:off x="2848" y="1548"/>
              <a:ext cx="408" cy="6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" name="Line 32"/>
            <p:cNvSpPr>
              <a:spLocks noChangeShapeType="1"/>
            </p:cNvSpPr>
            <p:nvPr/>
          </p:nvSpPr>
          <p:spPr bwMode="auto">
            <a:xfrm>
              <a:off x="2748" y="1584"/>
              <a:ext cx="5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1" name="Group 38"/>
          <p:cNvGrpSpPr>
            <a:grpSpLocks/>
          </p:cNvGrpSpPr>
          <p:nvPr/>
        </p:nvGrpSpPr>
        <p:grpSpPr bwMode="auto">
          <a:xfrm>
            <a:off x="7630845" y="3345457"/>
            <a:ext cx="679450" cy="107950"/>
            <a:chOff x="2680" y="1958"/>
            <a:chExt cx="428" cy="68"/>
          </a:xfrm>
        </p:grpSpPr>
        <p:sp>
          <p:nvSpPr>
            <p:cNvPr id="32" name="AutoShape 34"/>
            <p:cNvSpPr>
              <a:spLocks noChangeArrowheads="1"/>
            </p:cNvSpPr>
            <p:nvPr/>
          </p:nvSpPr>
          <p:spPr bwMode="auto">
            <a:xfrm rot="5356320">
              <a:off x="2800" y="1932"/>
              <a:ext cx="68" cy="120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3" name="AutoShape 35"/>
            <p:cNvSpPr>
              <a:spLocks noChangeArrowheads="1"/>
            </p:cNvSpPr>
            <p:nvPr/>
          </p:nvSpPr>
          <p:spPr bwMode="auto">
            <a:xfrm rot="16243680" flipH="1">
              <a:off x="2920" y="1932"/>
              <a:ext cx="68" cy="120"/>
            </a:xfrm>
            <a:prstGeom prst="triangle">
              <a:avLst>
                <a:gd name="adj" fmla="val 50000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4" name="Line 36"/>
            <p:cNvSpPr>
              <a:spLocks noChangeShapeType="1"/>
            </p:cNvSpPr>
            <p:nvPr/>
          </p:nvSpPr>
          <p:spPr bwMode="auto">
            <a:xfrm flipH="1">
              <a:off x="2680" y="199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5" name="Line 37"/>
            <p:cNvSpPr>
              <a:spLocks noChangeShapeType="1"/>
            </p:cNvSpPr>
            <p:nvPr/>
          </p:nvSpPr>
          <p:spPr bwMode="auto">
            <a:xfrm>
              <a:off x="3016" y="1992"/>
              <a:ext cx="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6" name="Group 46"/>
          <p:cNvGrpSpPr>
            <a:grpSpLocks/>
          </p:cNvGrpSpPr>
          <p:nvPr/>
        </p:nvGrpSpPr>
        <p:grpSpPr bwMode="auto">
          <a:xfrm>
            <a:off x="3059832" y="4653136"/>
            <a:ext cx="1317647" cy="745412"/>
            <a:chOff x="1492" y="2120"/>
            <a:chExt cx="624" cy="364"/>
          </a:xfrm>
        </p:grpSpPr>
        <p:sp>
          <p:nvSpPr>
            <p:cNvPr id="37" name="Line 39"/>
            <p:cNvSpPr>
              <a:spLocks noChangeShapeType="1"/>
            </p:cNvSpPr>
            <p:nvPr/>
          </p:nvSpPr>
          <p:spPr bwMode="auto">
            <a:xfrm>
              <a:off x="1632" y="2120"/>
              <a:ext cx="0" cy="3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8" name="Line 40"/>
            <p:cNvSpPr>
              <a:spLocks noChangeShapeType="1"/>
            </p:cNvSpPr>
            <p:nvPr/>
          </p:nvSpPr>
          <p:spPr bwMode="auto">
            <a:xfrm flipH="1">
              <a:off x="1492" y="2480"/>
              <a:ext cx="1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9" name="Freeform 44"/>
            <p:cNvSpPr>
              <a:spLocks/>
            </p:cNvSpPr>
            <p:nvPr/>
          </p:nvSpPr>
          <p:spPr bwMode="auto">
            <a:xfrm>
              <a:off x="1632" y="2124"/>
              <a:ext cx="380" cy="34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4" y="8"/>
                </a:cxn>
                <a:cxn ang="0">
                  <a:pos x="184" y="40"/>
                </a:cxn>
                <a:cxn ang="0">
                  <a:pos x="256" y="96"/>
                </a:cxn>
                <a:cxn ang="0">
                  <a:pos x="312" y="172"/>
                </a:cxn>
                <a:cxn ang="0">
                  <a:pos x="348" y="244"/>
                </a:cxn>
                <a:cxn ang="0">
                  <a:pos x="368" y="312"/>
                </a:cxn>
                <a:cxn ang="0">
                  <a:pos x="380" y="348"/>
                </a:cxn>
              </a:cxnLst>
              <a:rect l="0" t="0" r="r" b="b"/>
              <a:pathLst>
                <a:path w="380" h="348">
                  <a:moveTo>
                    <a:pt x="0" y="0"/>
                  </a:moveTo>
                  <a:cubicBezTo>
                    <a:pt x="36" y="0"/>
                    <a:pt x="73" y="1"/>
                    <a:pt x="104" y="8"/>
                  </a:cubicBezTo>
                  <a:cubicBezTo>
                    <a:pt x="135" y="15"/>
                    <a:pt x="159" y="25"/>
                    <a:pt x="184" y="40"/>
                  </a:cubicBezTo>
                  <a:cubicBezTo>
                    <a:pt x="209" y="55"/>
                    <a:pt x="235" y="74"/>
                    <a:pt x="256" y="96"/>
                  </a:cubicBezTo>
                  <a:cubicBezTo>
                    <a:pt x="277" y="118"/>
                    <a:pt x="297" y="147"/>
                    <a:pt x="312" y="172"/>
                  </a:cubicBezTo>
                  <a:cubicBezTo>
                    <a:pt x="327" y="197"/>
                    <a:pt x="339" y="221"/>
                    <a:pt x="348" y="244"/>
                  </a:cubicBezTo>
                  <a:cubicBezTo>
                    <a:pt x="357" y="267"/>
                    <a:pt x="363" y="295"/>
                    <a:pt x="368" y="312"/>
                  </a:cubicBezTo>
                  <a:cubicBezTo>
                    <a:pt x="373" y="329"/>
                    <a:pt x="371" y="343"/>
                    <a:pt x="380" y="348"/>
                  </a:cubicBezTo>
                </a:path>
              </a:pathLst>
            </a:custGeom>
            <a:noFill/>
            <a:ln w="1270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0" name="Line 45"/>
            <p:cNvSpPr>
              <a:spLocks noChangeShapeType="1"/>
            </p:cNvSpPr>
            <p:nvPr/>
          </p:nvSpPr>
          <p:spPr bwMode="auto">
            <a:xfrm>
              <a:off x="2008" y="2472"/>
              <a:ext cx="1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41" name="Group 55"/>
          <p:cNvGrpSpPr>
            <a:grpSpLocks/>
          </p:cNvGrpSpPr>
          <p:nvPr/>
        </p:nvGrpSpPr>
        <p:grpSpPr bwMode="auto">
          <a:xfrm>
            <a:off x="3086382" y="5733256"/>
            <a:ext cx="1557626" cy="334760"/>
            <a:chOff x="1548" y="2712"/>
            <a:chExt cx="656" cy="132"/>
          </a:xfrm>
        </p:grpSpPr>
        <p:sp>
          <p:nvSpPr>
            <p:cNvPr id="42" name="Line 49"/>
            <p:cNvSpPr>
              <a:spLocks noChangeShapeType="1"/>
            </p:cNvSpPr>
            <p:nvPr/>
          </p:nvSpPr>
          <p:spPr bwMode="auto">
            <a:xfrm>
              <a:off x="1548" y="2712"/>
              <a:ext cx="65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" name="Line 50"/>
            <p:cNvSpPr>
              <a:spLocks noChangeShapeType="1"/>
            </p:cNvSpPr>
            <p:nvPr/>
          </p:nvSpPr>
          <p:spPr bwMode="auto">
            <a:xfrm>
              <a:off x="1548" y="2844"/>
              <a:ext cx="65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4" name="Line 51"/>
            <p:cNvSpPr>
              <a:spLocks noChangeShapeType="1"/>
            </p:cNvSpPr>
            <p:nvPr/>
          </p:nvSpPr>
          <p:spPr bwMode="auto">
            <a:xfrm>
              <a:off x="1616" y="2712"/>
              <a:ext cx="0" cy="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5" name="Line 52"/>
            <p:cNvSpPr>
              <a:spLocks noChangeShapeType="1"/>
            </p:cNvSpPr>
            <p:nvPr/>
          </p:nvSpPr>
          <p:spPr bwMode="auto">
            <a:xfrm>
              <a:off x="2148" y="2712"/>
              <a:ext cx="0" cy="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6" name="Line 53"/>
            <p:cNvSpPr>
              <a:spLocks noChangeShapeType="1"/>
            </p:cNvSpPr>
            <p:nvPr/>
          </p:nvSpPr>
          <p:spPr bwMode="auto">
            <a:xfrm>
              <a:off x="1616" y="276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7" name="Line 54"/>
            <p:cNvSpPr>
              <a:spLocks noChangeShapeType="1"/>
            </p:cNvSpPr>
            <p:nvPr/>
          </p:nvSpPr>
          <p:spPr bwMode="auto">
            <a:xfrm>
              <a:off x="1620" y="2792"/>
              <a:ext cx="5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aphicFrame>
        <p:nvGraphicFramePr>
          <p:cNvPr id="48" name="Object 56"/>
          <p:cNvGraphicFramePr>
            <a:graphicFrameLocks noChangeAspect="1"/>
          </p:cNvGraphicFramePr>
          <p:nvPr/>
        </p:nvGraphicFramePr>
        <p:xfrm>
          <a:off x="4860032" y="2060848"/>
          <a:ext cx="1396348" cy="602464"/>
        </p:xfrm>
        <a:graphic>
          <a:graphicData uri="http://schemas.openxmlformats.org/presentationml/2006/ole">
            <p:oleObj spid="_x0000_s2053" name="VoloViewContainer" r:id="rId6" imgW="8705880" imgH="5553000" progId="">
              <p:embed/>
            </p:oleObj>
          </a:graphicData>
        </a:graphic>
      </p:graphicFrame>
      <p:graphicFrame>
        <p:nvGraphicFramePr>
          <p:cNvPr id="49" name="Object 57"/>
          <p:cNvGraphicFramePr>
            <a:graphicFrameLocks noChangeAspect="1"/>
          </p:cNvGraphicFramePr>
          <p:nvPr/>
        </p:nvGraphicFramePr>
        <p:xfrm>
          <a:off x="4860032" y="2747038"/>
          <a:ext cx="638980" cy="847163"/>
        </p:xfrm>
        <a:graphic>
          <a:graphicData uri="http://schemas.openxmlformats.org/presentationml/2006/ole">
            <p:oleObj spid="_x0000_s2054" name="VoloViewContainer" r:id="rId7" imgW="8705880" imgH="5553000" progId="">
              <p:embed/>
            </p:oleObj>
          </a:graphicData>
        </a:graphic>
      </p:graphicFrame>
      <p:graphicFrame>
        <p:nvGraphicFramePr>
          <p:cNvPr id="50" name="Object 58"/>
          <p:cNvGraphicFramePr>
            <a:graphicFrameLocks noChangeAspect="1"/>
          </p:cNvGraphicFramePr>
          <p:nvPr/>
        </p:nvGraphicFramePr>
        <p:xfrm>
          <a:off x="4932040" y="3760472"/>
          <a:ext cx="851379" cy="844580"/>
        </p:xfrm>
        <a:graphic>
          <a:graphicData uri="http://schemas.openxmlformats.org/presentationml/2006/ole">
            <p:oleObj spid="_x0000_s2055" name="VoloViewContainer" r:id="rId8" imgW="8705880" imgH="5553000" progId="">
              <p:embed/>
            </p:oleObj>
          </a:graphicData>
        </a:graphic>
      </p:graphicFrame>
      <p:graphicFrame>
        <p:nvGraphicFramePr>
          <p:cNvPr id="51" name="Object 59"/>
          <p:cNvGraphicFramePr>
            <a:graphicFrameLocks noChangeAspect="1"/>
          </p:cNvGraphicFramePr>
          <p:nvPr/>
        </p:nvGraphicFramePr>
        <p:xfrm>
          <a:off x="4860032" y="4785455"/>
          <a:ext cx="745721" cy="609722"/>
        </p:xfrm>
        <a:graphic>
          <a:graphicData uri="http://schemas.openxmlformats.org/presentationml/2006/ole">
            <p:oleObj spid="_x0000_s2056" name="VoloViewContainer" r:id="rId9" imgW="8705880" imgH="5553000" progId="">
              <p:embed/>
            </p:oleObj>
          </a:graphicData>
        </a:graphic>
      </p:graphicFrame>
      <p:graphicFrame>
        <p:nvGraphicFramePr>
          <p:cNvPr id="52" name="Object 60"/>
          <p:cNvGraphicFramePr>
            <a:graphicFrameLocks noChangeAspect="1"/>
          </p:cNvGraphicFramePr>
          <p:nvPr/>
        </p:nvGraphicFramePr>
        <p:xfrm>
          <a:off x="4932040" y="5551672"/>
          <a:ext cx="1584176" cy="757648"/>
        </p:xfrm>
        <a:graphic>
          <a:graphicData uri="http://schemas.openxmlformats.org/presentationml/2006/ole">
            <p:oleObj spid="_x0000_s2057" name="VoloViewContainer" r:id="rId10" imgW="8705880" imgH="5553000" progId="">
              <p:embed/>
            </p:oleObj>
          </a:graphicData>
        </a:graphic>
      </p:graphicFrame>
      <p:grpSp>
        <p:nvGrpSpPr>
          <p:cNvPr id="53" name="Group 68"/>
          <p:cNvGrpSpPr>
            <a:grpSpLocks/>
          </p:cNvGrpSpPr>
          <p:nvPr/>
        </p:nvGrpSpPr>
        <p:grpSpPr bwMode="auto">
          <a:xfrm>
            <a:off x="7696819" y="4116159"/>
            <a:ext cx="508000" cy="279400"/>
            <a:chOff x="3640" y="2088"/>
            <a:chExt cx="408" cy="280"/>
          </a:xfrm>
        </p:grpSpPr>
        <p:sp>
          <p:nvSpPr>
            <p:cNvPr id="54" name="Line 61"/>
            <p:cNvSpPr>
              <a:spLocks noChangeShapeType="1"/>
            </p:cNvSpPr>
            <p:nvPr/>
          </p:nvSpPr>
          <p:spPr bwMode="auto">
            <a:xfrm>
              <a:off x="3640" y="2232"/>
              <a:ext cx="4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5" name="Line 62"/>
            <p:cNvSpPr>
              <a:spLocks noChangeShapeType="1"/>
            </p:cNvSpPr>
            <p:nvPr/>
          </p:nvSpPr>
          <p:spPr bwMode="auto">
            <a:xfrm>
              <a:off x="3840" y="2088"/>
              <a:ext cx="0" cy="2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56" name="Group 69"/>
          <p:cNvGrpSpPr>
            <a:grpSpLocks/>
          </p:cNvGrpSpPr>
          <p:nvPr/>
        </p:nvGrpSpPr>
        <p:grpSpPr bwMode="auto">
          <a:xfrm rot="16200000">
            <a:off x="7419893" y="5291980"/>
            <a:ext cx="1079500" cy="558800"/>
            <a:chOff x="3568" y="2504"/>
            <a:chExt cx="680" cy="352"/>
          </a:xfrm>
        </p:grpSpPr>
        <p:sp>
          <p:nvSpPr>
            <p:cNvPr id="57" name="Line 63"/>
            <p:cNvSpPr>
              <a:spLocks noChangeShapeType="1"/>
            </p:cNvSpPr>
            <p:nvPr/>
          </p:nvSpPr>
          <p:spPr bwMode="auto">
            <a:xfrm>
              <a:off x="3568" y="2672"/>
              <a:ext cx="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8" name="Line 64"/>
            <p:cNvSpPr>
              <a:spLocks noChangeShapeType="1"/>
            </p:cNvSpPr>
            <p:nvPr/>
          </p:nvSpPr>
          <p:spPr bwMode="auto">
            <a:xfrm flipV="1">
              <a:off x="3728" y="2504"/>
              <a:ext cx="0" cy="1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9" name="Line 65"/>
            <p:cNvSpPr>
              <a:spLocks noChangeShapeType="1"/>
            </p:cNvSpPr>
            <p:nvPr/>
          </p:nvSpPr>
          <p:spPr bwMode="auto">
            <a:xfrm>
              <a:off x="4080" y="2672"/>
              <a:ext cx="0" cy="1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0" name="Oval 66"/>
            <p:cNvSpPr>
              <a:spLocks noChangeArrowheads="1"/>
            </p:cNvSpPr>
            <p:nvPr/>
          </p:nvSpPr>
          <p:spPr bwMode="auto">
            <a:xfrm>
              <a:off x="3704" y="2648"/>
              <a:ext cx="47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1" name="Oval 67"/>
            <p:cNvSpPr>
              <a:spLocks noChangeArrowheads="1"/>
            </p:cNvSpPr>
            <p:nvPr/>
          </p:nvSpPr>
          <p:spPr bwMode="auto">
            <a:xfrm>
              <a:off x="4056" y="2648"/>
              <a:ext cx="47" cy="4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67" name="Text Box 80"/>
          <p:cNvSpPr txBox="1">
            <a:spLocks noChangeArrowheads="1"/>
          </p:cNvSpPr>
          <p:nvPr/>
        </p:nvSpPr>
        <p:spPr bwMode="auto">
          <a:xfrm>
            <a:off x="3879055" y="2190619"/>
            <a:ext cx="76495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Switch</a:t>
            </a:r>
          </a:p>
        </p:txBody>
      </p:sp>
      <p:sp>
        <p:nvSpPr>
          <p:cNvPr id="68" name="Text Box 81"/>
          <p:cNvSpPr txBox="1">
            <a:spLocks noChangeArrowheads="1"/>
          </p:cNvSpPr>
          <p:nvPr/>
        </p:nvSpPr>
        <p:spPr bwMode="auto">
          <a:xfrm>
            <a:off x="3861817" y="3400581"/>
            <a:ext cx="6381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Lamp</a:t>
            </a:r>
          </a:p>
        </p:txBody>
      </p:sp>
      <p:sp>
        <p:nvSpPr>
          <p:cNvPr id="69" name="Text Box 82"/>
          <p:cNvSpPr txBox="1">
            <a:spLocks noChangeArrowheads="1"/>
          </p:cNvSpPr>
          <p:nvPr/>
        </p:nvSpPr>
        <p:spPr bwMode="auto">
          <a:xfrm>
            <a:off x="3721940" y="4069560"/>
            <a:ext cx="10999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Fluorescent </a:t>
            </a:r>
          </a:p>
          <a:p>
            <a:pPr algn="ctr"/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Lamp</a:t>
            </a:r>
            <a:endParaRPr lang="en-US" sz="1400" b="1" dirty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70" name="Text Box 83"/>
          <p:cNvSpPr txBox="1">
            <a:spLocks noChangeArrowheads="1"/>
          </p:cNvSpPr>
          <p:nvPr/>
        </p:nvSpPr>
        <p:spPr bwMode="auto">
          <a:xfrm>
            <a:off x="4125790" y="5063461"/>
            <a:ext cx="59022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Door</a:t>
            </a:r>
          </a:p>
        </p:txBody>
      </p:sp>
      <p:sp>
        <p:nvSpPr>
          <p:cNvPr id="71" name="Text Box 84"/>
          <p:cNvSpPr txBox="1">
            <a:spLocks noChangeArrowheads="1"/>
          </p:cNvSpPr>
          <p:nvPr/>
        </p:nvSpPr>
        <p:spPr bwMode="auto">
          <a:xfrm>
            <a:off x="3491880" y="6093296"/>
            <a:ext cx="83869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Window</a:t>
            </a:r>
          </a:p>
        </p:txBody>
      </p:sp>
      <p:sp>
        <p:nvSpPr>
          <p:cNvPr id="72" name="Text Box 85"/>
          <p:cNvSpPr txBox="1">
            <a:spLocks noChangeArrowheads="1"/>
          </p:cNvSpPr>
          <p:nvPr/>
        </p:nvSpPr>
        <p:spPr bwMode="auto">
          <a:xfrm>
            <a:off x="6381490" y="2295775"/>
            <a:ext cx="58702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Bath</a:t>
            </a:r>
          </a:p>
        </p:txBody>
      </p:sp>
      <p:sp>
        <p:nvSpPr>
          <p:cNvPr id="73" name="Text Box 86"/>
          <p:cNvSpPr txBox="1">
            <a:spLocks noChangeArrowheads="1"/>
          </p:cNvSpPr>
          <p:nvPr/>
        </p:nvSpPr>
        <p:spPr bwMode="auto">
          <a:xfrm>
            <a:off x="5723910" y="3036171"/>
            <a:ext cx="124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WC </a:t>
            </a:r>
          </a:p>
          <a:p>
            <a:pPr algn="ctr"/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(water closet)</a:t>
            </a:r>
            <a:endParaRPr lang="en-US" sz="1400" b="1" dirty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74" name="Text Box 87"/>
          <p:cNvSpPr txBox="1">
            <a:spLocks noChangeArrowheads="1"/>
          </p:cNvSpPr>
          <p:nvPr/>
        </p:nvSpPr>
        <p:spPr bwMode="auto">
          <a:xfrm>
            <a:off x="6070507" y="3970695"/>
            <a:ext cx="89800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Shower </a:t>
            </a:r>
          </a:p>
          <a:p>
            <a:pPr algn="ctr"/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Tray</a:t>
            </a:r>
          </a:p>
        </p:txBody>
      </p:sp>
      <p:sp>
        <p:nvSpPr>
          <p:cNvPr id="75" name="Text Box 88"/>
          <p:cNvSpPr txBox="1">
            <a:spLocks noChangeArrowheads="1"/>
          </p:cNvSpPr>
          <p:nvPr/>
        </p:nvSpPr>
        <p:spPr bwMode="auto">
          <a:xfrm>
            <a:off x="6227602" y="4933090"/>
            <a:ext cx="7409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Wash </a:t>
            </a:r>
          </a:p>
          <a:p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Basin</a:t>
            </a:r>
          </a:p>
        </p:txBody>
      </p:sp>
      <p:sp>
        <p:nvSpPr>
          <p:cNvPr id="76" name="Text Box 89"/>
          <p:cNvSpPr txBox="1">
            <a:spLocks noChangeArrowheads="1"/>
          </p:cNvSpPr>
          <p:nvPr/>
        </p:nvSpPr>
        <p:spPr bwMode="auto">
          <a:xfrm>
            <a:off x="5292080" y="6207695"/>
            <a:ext cx="9781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Sink Top </a:t>
            </a:r>
          </a:p>
          <a:p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(R/H bowl)</a:t>
            </a:r>
            <a:endParaRPr lang="en-US" sz="1400" b="1" dirty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77" name="Text Box 90"/>
          <p:cNvSpPr txBox="1">
            <a:spLocks noChangeArrowheads="1"/>
          </p:cNvSpPr>
          <p:nvPr/>
        </p:nvSpPr>
        <p:spPr bwMode="auto">
          <a:xfrm>
            <a:off x="7516675" y="2017586"/>
            <a:ext cx="92044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Radiator</a:t>
            </a:r>
          </a:p>
        </p:txBody>
      </p:sp>
      <p:sp>
        <p:nvSpPr>
          <p:cNvPr id="78" name="Text Box 91"/>
          <p:cNvSpPr txBox="1">
            <a:spLocks noChangeArrowheads="1"/>
          </p:cNvSpPr>
          <p:nvPr/>
        </p:nvSpPr>
        <p:spPr bwMode="auto">
          <a:xfrm>
            <a:off x="7587736" y="2836159"/>
            <a:ext cx="7777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In Line </a:t>
            </a:r>
          </a:p>
          <a:p>
            <a:pPr algn="ctr"/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Valve</a:t>
            </a:r>
            <a:endParaRPr lang="en-US" sz="1400" b="1" dirty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79" name="Text Box 92"/>
          <p:cNvSpPr txBox="1">
            <a:spLocks noChangeArrowheads="1"/>
          </p:cNvSpPr>
          <p:nvPr/>
        </p:nvSpPr>
        <p:spPr bwMode="auto">
          <a:xfrm>
            <a:off x="7429749" y="3840613"/>
            <a:ext cx="102143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Crossover</a:t>
            </a:r>
          </a:p>
        </p:txBody>
      </p:sp>
      <p:sp>
        <p:nvSpPr>
          <p:cNvPr id="80" name="Text Box 93"/>
          <p:cNvSpPr txBox="1">
            <a:spLocks noChangeArrowheads="1"/>
          </p:cNvSpPr>
          <p:nvPr/>
        </p:nvSpPr>
        <p:spPr bwMode="auto">
          <a:xfrm>
            <a:off x="7453499" y="4733572"/>
            <a:ext cx="1016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Junctions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2968830" y="1646630"/>
            <a:ext cx="40257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u="sng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Floor plans</a:t>
            </a:r>
          </a:p>
        </p:txBody>
      </p:sp>
      <p:grpSp>
        <p:nvGrpSpPr>
          <p:cNvPr id="82" name="Group 81"/>
          <p:cNvGrpSpPr/>
          <p:nvPr/>
        </p:nvGrpSpPr>
        <p:grpSpPr>
          <a:xfrm>
            <a:off x="3131840" y="2631680"/>
            <a:ext cx="705715" cy="725312"/>
            <a:chOff x="3218213" y="2679095"/>
            <a:chExt cx="415636" cy="384738"/>
          </a:xfrm>
        </p:grpSpPr>
        <p:grpSp>
          <p:nvGrpSpPr>
            <p:cNvPr id="83" name="Group 23"/>
            <p:cNvGrpSpPr>
              <a:grpSpLocks/>
            </p:cNvGrpSpPr>
            <p:nvPr/>
          </p:nvGrpSpPr>
          <p:grpSpPr bwMode="auto">
            <a:xfrm>
              <a:off x="3325695" y="2679082"/>
              <a:ext cx="165099" cy="241299"/>
              <a:chOff x="1520" y="2412"/>
              <a:chExt cx="136" cy="192"/>
            </a:xfrm>
          </p:grpSpPr>
          <p:sp>
            <p:nvSpPr>
              <p:cNvPr id="85" name="Oval 24"/>
              <p:cNvSpPr>
                <a:spLocks noChangeArrowheads="1"/>
              </p:cNvSpPr>
              <p:nvPr/>
            </p:nvSpPr>
            <p:spPr bwMode="auto">
              <a:xfrm>
                <a:off x="1536" y="2492"/>
                <a:ext cx="120" cy="11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86" name="Line 25"/>
              <p:cNvSpPr>
                <a:spLocks noChangeShapeType="1"/>
              </p:cNvSpPr>
              <p:nvPr/>
            </p:nvSpPr>
            <p:spPr bwMode="auto">
              <a:xfrm flipH="1" flipV="1">
                <a:off x="1520" y="2412"/>
                <a:ext cx="52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84" name="Rectangle 83"/>
            <p:cNvSpPr/>
            <p:nvPr/>
          </p:nvSpPr>
          <p:spPr>
            <a:xfrm>
              <a:off x="3218213" y="2861953"/>
              <a:ext cx="415636" cy="20188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87" name="Slide Number Placeholder 82"/>
          <p:cNvSpPr>
            <a:spLocks noGrp="1"/>
          </p:cNvSpPr>
          <p:nvPr>
            <p:ph type="sldNum" sz="quarter" idx="12"/>
          </p:nvPr>
        </p:nvSpPr>
        <p:spPr>
          <a:xfrm>
            <a:off x="8348328" y="6111875"/>
            <a:ext cx="457200" cy="365125"/>
          </a:xfrm>
        </p:spPr>
        <p:txBody>
          <a:bodyPr/>
          <a:lstStyle/>
          <a:p>
            <a:fld id="{EE022F93-7D5E-4C9A-8C4B-0CA86517D269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8" name="TextBox 87"/>
          <p:cNvSpPr txBox="1"/>
          <p:nvPr/>
        </p:nvSpPr>
        <p:spPr>
          <a:xfrm>
            <a:off x="7148944" y="1656525"/>
            <a:ext cx="15437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u="sng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Schematics</a:t>
            </a:r>
          </a:p>
        </p:txBody>
      </p:sp>
      <p:grpSp>
        <p:nvGrpSpPr>
          <p:cNvPr id="62" name="Group 73"/>
          <p:cNvGrpSpPr>
            <a:grpSpLocks/>
          </p:cNvGrpSpPr>
          <p:nvPr/>
        </p:nvGrpSpPr>
        <p:grpSpPr bwMode="auto">
          <a:xfrm>
            <a:off x="3203848" y="3322165"/>
            <a:ext cx="490591" cy="466875"/>
            <a:chOff x="704" y="3312"/>
            <a:chExt cx="848" cy="840"/>
          </a:xfrm>
        </p:grpSpPr>
        <p:sp>
          <p:nvSpPr>
            <p:cNvPr id="63" name="Oval 70"/>
            <p:cNvSpPr>
              <a:spLocks noChangeArrowheads="1"/>
            </p:cNvSpPr>
            <p:nvPr/>
          </p:nvSpPr>
          <p:spPr bwMode="auto">
            <a:xfrm>
              <a:off x="704" y="3312"/>
              <a:ext cx="848" cy="8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4" name="Line 71"/>
            <p:cNvSpPr>
              <a:spLocks noChangeShapeType="1"/>
            </p:cNvSpPr>
            <p:nvPr/>
          </p:nvSpPr>
          <p:spPr bwMode="auto">
            <a:xfrm>
              <a:off x="816" y="3440"/>
              <a:ext cx="600" cy="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5" name="Line 72"/>
            <p:cNvSpPr>
              <a:spLocks noChangeShapeType="1"/>
            </p:cNvSpPr>
            <p:nvPr/>
          </p:nvSpPr>
          <p:spPr bwMode="auto">
            <a:xfrm flipH="1">
              <a:off x="824" y="3440"/>
              <a:ext cx="60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66" name="Text Box 79"/>
          <p:cNvSpPr txBox="1">
            <a:spLocks noChangeArrowheads="1"/>
          </p:cNvSpPr>
          <p:nvPr/>
        </p:nvSpPr>
        <p:spPr bwMode="auto">
          <a:xfrm>
            <a:off x="3864627" y="2806154"/>
            <a:ext cx="77938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Socket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60648"/>
            <a:ext cx="9144000" cy="115212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itchFamily="34" charset="0"/>
                <a:ea typeface="+mj-ea"/>
                <a:cs typeface="+mj-cs"/>
              </a:rPr>
              <a:t>Advantages/ Disadvantages</a:t>
            </a:r>
            <a:endParaRPr kumimoji="0" lang="en-GB" sz="5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Impact" pitchFamily="34" charset="0"/>
              <a:ea typeface="+mj-ea"/>
              <a:cs typeface="+mj-cs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899592" y="1628800"/>
          <a:ext cx="7128792" cy="49685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64396"/>
                <a:gridCol w="3564396"/>
              </a:tblGrid>
              <a:tr h="621069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solidFill>
                            <a:schemeClr val="accent6"/>
                          </a:solidFill>
                          <a:latin typeface="Impact" pitchFamily="34" charset="0"/>
                        </a:rPr>
                        <a:t>Advantages</a:t>
                      </a:r>
                      <a:endParaRPr lang="en-GB" sz="3200" dirty="0">
                        <a:solidFill>
                          <a:schemeClr val="accent6"/>
                        </a:solidFill>
                        <a:latin typeface="Impac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solidFill>
                            <a:schemeClr val="accent6"/>
                          </a:solidFill>
                          <a:latin typeface="Impact" pitchFamily="34" charset="0"/>
                        </a:rPr>
                        <a:t>Disadvantages</a:t>
                      </a:r>
                      <a:endParaRPr lang="en-GB" sz="3200" dirty="0">
                        <a:solidFill>
                          <a:schemeClr val="accent6"/>
                        </a:solidFill>
                        <a:latin typeface="Impact" pitchFamily="34" charset="0"/>
                      </a:endParaRPr>
                    </a:p>
                  </a:txBody>
                  <a:tcPr/>
                </a:tc>
              </a:tr>
              <a:tr h="4347483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 Symbols can be stored in CAD Library which</a:t>
                      </a:r>
                      <a:r>
                        <a:rPr lang="en-GB" baseline="0" dirty="0" smtClean="0">
                          <a:solidFill>
                            <a:schemeClr val="tx1"/>
                          </a:solidFill>
                        </a:rPr>
                        <a:t> means</a:t>
                      </a:r>
                      <a:r>
                        <a:rPr lang="en-GB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GB" sz="1800" dirty="0" smtClean="0">
                          <a:solidFill>
                            <a:schemeClr val="tx1"/>
                          </a:solidFill>
                          <a:latin typeface="+mn-lt"/>
                          <a:cs typeface="Arial" charset="0"/>
                        </a:rPr>
                        <a:t>Items can</a:t>
                      </a:r>
                      <a:r>
                        <a:rPr lang="en-GB" sz="1800" baseline="0" dirty="0" smtClean="0">
                          <a:solidFill>
                            <a:schemeClr val="tx1"/>
                          </a:solidFill>
                          <a:latin typeface="+mn-lt"/>
                          <a:cs typeface="Arial" charset="0"/>
                        </a:rPr>
                        <a:t> be </a:t>
                      </a:r>
                      <a:r>
                        <a:rPr lang="en-GB" sz="1800" dirty="0" smtClean="0">
                          <a:solidFill>
                            <a:schemeClr val="tx1"/>
                          </a:solidFill>
                          <a:latin typeface="+mn-lt"/>
                          <a:cs typeface="Arial" charset="0"/>
                        </a:rPr>
                        <a:t>retrieved and positioned each time they are required on a drawing.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en-GB" sz="1800" dirty="0" smtClean="0">
                        <a:solidFill>
                          <a:schemeClr val="tx1"/>
                        </a:solidFill>
                        <a:latin typeface="+mn-lt"/>
                        <a:cs typeface="Arial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latin typeface="+mn-lt"/>
                          <a:cs typeface="Arial" charset="0"/>
                        </a:rPr>
                        <a:t> Standardisation  which means symbols can be used and recognised internationally.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en-GB" sz="1800" dirty="0" smtClean="0">
                        <a:solidFill>
                          <a:schemeClr val="tx1"/>
                        </a:solidFill>
                        <a:latin typeface="+mn-lt"/>
                        <a:cs typeface="Arial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GB" sz="1800" baseline="0" dirty="0" smtClean="0">
                          <a:solidFill>
                            <a:schemeClr val="tx1"/>
                          </a:solidFill>
                          <a:latin typeface="+mn-lt"/>
                          <a:cs typeface="Arial" charset="0"/>
                        </a:rPr>
                        <a:t> Drawing speed- drawing are more accurate and can be produced quicker which benefits companies. </a:t>
                      </a:r>
                      <a:endParaRPr lang="en-GB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GB" dirty="0" smtClean="0"/>
                        <a:t> Cost of Software and cost to train staff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GB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GB" dirty="0" smtClean="0"/>
                        <a:t> Time it takes to train new staff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GB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GB" dirty="0" smtClean="0"/>
                        <a:t> Possible loss of data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GB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GB" smtClean="0"/>
                        <a:t> </a:t>
                      </a:r>
                      <a:r>
                        <a:rPr lang="en-GB" sz="1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N</a:t>
                      </a:r>
                      <a:r>
                        <a:rPr lang="en-GB" sz="1800" smtClean="0">
                          <a:solidFill>
                            <a:schemeClr val="tx1"/>
                          </a:solidFill>
                          <a:latin typeface="+mn-lt"/>
                        </a:rPr>
                        <a:t>eeds </a:t>
                      </a:r>
                      <a:r>
                        <a:rPr lang="en-GB" sz="1800" dirty="0" smtClean="0">
                          <a:solidFill>
                            <a:schemeClr val="tx1"/>
                          </a:solidFill>
                          <a:latin typeface="+mn-lt"/>
                        </a:rPr>
                        <a:t>compatible software to view on other PCs</a:t>
                      </a:r>
                      <a:endParaRPr lang="en-GB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60648"/>
            <a:ext cx="9144000" cy="115212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itchFamily="34" charset="0"/>
                <a:ea typeface="+mj-ea"/>
                <a:cs typeface="+mj-cs"/>
              </a:rPr>
              <a:t>Quick Test</a:t>
            </a:r>
            <a:endParaRPr kumimoji="0" lang="en-GB" sz="5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Impact" pitchFamily="34" charset="0"/>
              <a:ea typeface="+mj-ea"/>
              <a:cs typeface="+mj-cs"/>
            </a:endParaRPr>
          </a:p>
        </p:txBody>
      </p:sp>
      <p:grpSp>
        <p:nvGrpSpPr>
          <p:cNvPr id="6" name="Group 87"/>
          <p:cNvGrpSpPr>
            <a:grpSpLocks/>
          </p:cNvGrpSpPr>
          <p:nvPr/>
        </p:nvGrpSpPr>
        <p:grpSpPr bwMode="auto">
          <a:xfrm>
            <a:off x="5076056" y="1883174"/>
            <a:ext cx="1117848" cy="1067048"/>
            <a:chOff x="2616" y="2248"/>
            <a:chExt cx="432" cy="400"/>
          </a:xfrm>
        </p:grpSpPr>
        <p:sp>
          <p:nvSpPr>
            <p:cNvPr id="8" name="Oval 81"/>
            <p:cNvSpPr>
              <a:spLocks noChangeArrowheads="1"/>
            </p:cNvSpPr>
            <p:nvPr/>
          </p:nvSpPr>
          <p:spPr bwMode="auto">
            <a:xfrm>
              <a:off x="2616" y="2248"/>
              <a:ext cx="432" cy="39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1300">
                <a:latin typeface="Comic Sans MS" pitchFamily="66" charset="0"/>
              </a:endParaRPr>
            </a:p>
          </p:txBody>
        </p:sp>
        <p:sp>
          <p:nvSpPr>
            <p:cNvPr id="9" name="Line 84"/>
            <p:cNvSpPr>
              <a:spLocks noChangeShapeType="1"/>
            </p:cNvSpPr>
            <p:nvPr/>
          </p:nvSpPr>
          <p:spPr bwMode="auto">
            <a:xfrm>
              <a:off x="2832" y="2248"/>
              <a:ext cx="0" cy="4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1300">
                <a:latin typeface="Comic Sans MS" pitchFamily="66" charset="0"/>
              </a:endParaRPr>
            </a:p>
          </p:txBody>
        </p:sp>
        <p:sp>
          <p:nvSpPr>
            <p:cNvPr id="10" name="Line 85"/>
            <p:cNvSpPr>
              <a:spLocks noChangeShapeType="1"/>
            </p:cNvSpPr>
            <p:nvPr/>
          </p:nvSpPr>
          <p:spPr bwMode="auto">
            <a:xfrm flipH="1">
              <a:off x="2624" y="2256"/>
              <a:ext cx="200" cy="1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1300">
                <a:latin typeface="Comic Sans MS" pitchFamily="66" charset="0"/>
              </a:endParaRPr>
            </a:p>
          </p:txBody>
        </p:sp>
        <p:sp>
          <p:nvSpPr>
            <p:cNvPr id="11" name="Line 86"/>
            <p:cNvSpPr>
              <a:spLocks noChangeShapeType="1"/>
            </p:cNvSpPr>
            <p:nvPr/>
          </p:nvSpPr>
          <p:spPr bwMode="auto">
            <a:xfrm>
              <a:off x="2824" y="2256"/>
              <a:ext cx="216" cy="1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1300">
                <a:latin typeface="Comic Sans MS" pitchFamily="66" charset="0"/>
              </a:endParaRPr>
            </a:p>
          </p:txBody>
        </p:sp>
      </p:grp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559518" y="3027236"/>
          <a:ext cx="1780234" cy="473772"/>
        </p:xfrm>
        <a:graphic>
          <a:graphicData uri="http://schemas.openxmlformats.org/presentationml/2006/ole">
            <p:oleObj spid="_x0000_s17410" name="VoloViewContainer" r:id="rId3" imgW="8705880" imgH="5553000" progId="">
              <p:embed/>
            </p:oleObj>
          </a:graphicData>
        </a:graphic>
      </p:graphicFrame>
      <p:grpSp>
        <p:nvGrpSpPr>
          <p:cNvPr id="13" name="Group 16"/>
          <p:cNvGrpSpPr>
            <a:grpSpLocks/>
          </p:cNvGrpSpPr>
          <p:nvPr/>
        </p:nvGrpSpPr>
        <p:grpSpPr bwMode="auto">
          <a:xfrm>
            <a:off x="5292080" y="3827390"/>
            <a:ext cx="683678" cy="450059"/>
            <a:chOff x="560" y="2664"/>
            <a:chExt cx="328" cy="184"/>
          </a:xfrm>
        </p:grpSpPr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560" y="2664"/>
              <a:ext cx="328" cy="1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 flipV="1">
              <a:off x="560" y="2664"/>
              <a:ext cx="328" cy="1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564" y="2664"/>
              <a:ext cx="320" cy="1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7" name="Group 19"/>
          <p:cNvGrpSpPr>
            <a:grpSpLocks/>
          </p:cNvGrpSpPr>
          <p:nvPr/>
        </p:nvGrpSpPr>
        <p:grpSpPr bwMode="auto">
          <a:xfrm>
            <a:off x="559518" y="1700808"/>
            <a:ext cx="424174" cy="502120"/>
            <a:chOff x="1520" y="2412"/>
            <a:chExt cx="136" cy="192"/>
          </a:xfrm>
        </p:grpSpPr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1536" y="2492"/>
              <a:ext cx="120" cy="11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 flipH="1" flipV="1">
              <a:off x="1520" y="2412"/>
              <a:ext cx="52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graphicFrame>
        <p:nvGraphicFramePr>
          <p:cNvPr id="20" name="Object 57"/>
          <p:cNvGraphicFramePr>
            <a:graphicFrameLocks noChangeAspect="1"/>
          </p:cNvGraphicFramePr>
          <p:nvPr/>
        </p:nvGraphicFramePr>
        <p:xfrm>
          <a:off x="559518" y="4382037"/>
          <a:ext cx="638980" cy="847163"/>
        </p:xfrm>
        <a:graphic>
          <a:graphicData uri="http://schemas.openxmlformats.org/presentationml/2006/ole">
            <p:oleObj spid="_x0000_s17411" name="VoloViewContainer" r:id="rId4" imgW="8705880" imgH="5553000" progId="">
              <p:embed/>
            </p:oleObj>
          </a:graphicData>
        </a:graphic>
      </p:graphicFrame>
      <p:graphicFrame>
        <p:nvGraphicFramePr>
          <p:cNvPr id="21" name="Object 59"/>
          <p:cNvGraphicFramePr>
            <a:graphicFrameLocks noChangeAspect="1"/>
          </p:cNvGraphicFramePr>
          <p:nvPr/>
        </p:nvGraphicFramePr>
        <p:xfrm>
          <a:off x="5292080" y="5555582"/>
          <a:ext cx="745721" cy="609722"/>
        </p:xfrm>
        <a:graphic>
          <a:graphicData uri="http://schemas.openxmlformats.org/presentationml/2006/ole">
            <p:oleObj spid="_x0000_s17412" name="VoloViewContainer" r:id="rId5" imgW="8705880" imgH="5553000" progId="">
              <p:embed/>
            </p:oleObj>
          </a:graphicData>
        </a:graphic>
      </p:graphicFrame>
      <p:grpSp>
        <p:nvGrpSpPr>
          <p:cNvPr id="27" name="Group 73"/>
          <p:cNvGrpSpPr>
            <a:grpSpLocks/>
          </p:cNvGrpSpPr>
          <p:nvPr/>
        </p:nvGrpSpPr>
        <p:grpSpPr bwMode="auto">
          <a:xfrm>
            <a:off x="559518" y="5914453"/>
            <a:ext cx="490591" cy="466875"/>
            <a:chOff x="704" y="3312"/>
            <a:chExt cx="848" cy="840"/>
          </a:xfrm>
        </p:grpSpPr>
        <p:sp>
          <p:nvSpPr>
            <p:cNvPr id="28" name="Oval 70"/>
            <p:cNvSpPr>
              <a:spLocks noChangeArrowheads="1"/>
            </p:cNvSpPr>
            <p:nvPr/>
          </p:nvSpPr>
          <p:spPr bwMode="auto">
            <a:xfrm>
              <a:off x="704" y="3312"/>
              <a:ext cx="848" cy="8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9" name="Line 71"/>
            <p:cNvSpPr>
              <a:spLocks noChangeShapeType="1"/>
            </p:cNvSpPr>
            <p:nvPr/>
          </p:nvSpPr>
          <p:spPr bwMode="auto">
            <a:xfrm>
              <a:off x="816" y="3440"/>
              <a:ext cx="600" cy="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" name="Line 72"/>
            <p:cNvSpPr>
              <a:spLocks noChangeShapeType="1"/>
            </p:cNvSpPr>
            <p:nvPr/>
          </p:nvSpPr>
          <p:spPr bwMode="auto">
            <a:xfrm flipH="1">
              <a:off x="824" y="3440"/>
              <a:ext cx="60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5" name="Text Box 75"/>
          <p:cNvSpPr txBox="1">
            <a:spLocks noChangeArrowheads="1"/>
          </p:cNvSpPr>
          <p:nvPr/>
        </p:nvSpPr>
        <p:spPr bwMode="auto">
          <a:xfrm>
            <a:off x="2727512" y="3068960"/>
            <a:ext cx="10631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Brick</a:t>
            </a:r>
          </a:p>
        </p:txBody>
      </p:sp>
      <p:sp>
        <p:nvSpPr>
          <p:cNvPr id="36" name="Text Box 77"/>
          <p:cNvSpPr txBox="1">
            <a:spLocks noChangeArrowheads="1"/>
          </p:cNvSpPr>
          <p:nvPr/>
        </p:nvSpPr>
        <p:spPr bwMode="auto">
          <a:xfrm>
            <a:off x="6337920" y="3789040"/>
            <a:ext cx="243688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Sawn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Timber</a:t>
            </a:r>
            <a:endParaRPr lang="en-US" sz="2800" b="1" dirty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7" name="Text Box 80"/>
          <p:cNvSpPr txBox="1">
            <a:spLocks noChangeArrowheads="1"/>
          </p:cNvSpPr>
          <p:nvPr/>
        </p:nvSpPr>
        <p:spPr bwMode="auto">
          <a:xfrm>
            <a:off x="2727512" y="1844824"/>
            <a:ext cx="13404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Switch</a:t>
            </a:r>
          </a:p>
        </p:txBody>
      </p:sp>
      <p:sp>
        <p:nvSpPr>
          <p:cNvPr id="38" name="Text Box 81"/>
          <p:cNvSpPr txBox="1">
            <a:spLocks noChangeArrowheads="1"/>
          </p:cNvSpPr>
          <p:nvPr/>
        </p:nvSpPr>
        <p:spPr bwMode="auto">
          <a:xfrm>
            <a:off x="2727512" y="6021288"/>
            <a:ext cx="105189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Lamp</a:t>
            </a:r>
          </a:p>
        </p:txBody>
      </p:sp>
      <p:sp>
        <p:nvSpPr>
          <p:cNvPr id="39" name="Text Box 86"/>
          <p:cNvSpPr txBox="1">
            <a:spLocks noChangeArrowheads="1"/>
          </p:cNvSpPr>
          <p:nvPr/>
        </p:nvSpPr>
        <p:spPr bwMode="auto">
          <a:xfrm>
            <a:off x="2771582" y="4149080"/>
            <a:ext cx="252049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WC </a:t>
            </a:r>
          </a:p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(water closet)</a:t>
            </a:r>
          </a:p>
        </p:txBody>
      </p:sp>
      <p:sp>
        <p:nvSpPr>
          <p:cNvPr id="40" name="Text Box 88"/>
          <p:cNvSpPr txBox="1">
            <a:spLocks noChangeArrowheads="1"/>
          </p:cNvSpPr>
          <p:nvPr/>
        </p:nvSpPr>
        <p:spPr bwMode="auto">
          <a:xfrm>
            <a:off x="6409928" y="5445224"/>
            <a:ext cx="129394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Wash </a:t>
            </a:r>
          </a:p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Basin</a:t>
            </a:r>
          </a:p>
        </p:txBody>
      </p:sp>
      <p:sp>
        <p:nvSpPr>
          <p:cNvPr id="41" name="Text Box 77"/>
          <p:cNvSpPr txBox="1">
            <a:spLocks noChangeArrowheads="1"/>
          </p:cNvSpPr>
          <p:nvPr/>
        </p:nvSpPr>
        <p:spPr bwMode="auto">
          <a:xfrm>
            <a:off x="6490320" y="2132856"/>
            <a:ext cx="270138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North </a:t>
            </a:r>
          </a:p>
          <a:p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Pointing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Arrow</a:t>
            </a:r>
            <a:endParaRPr lang="en-US" sz="2800" b="1" dirty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  <p:bldP spid="38" grpId="0"/>
      <p:bldP spid="39" grpId="0"/>
      <p:bldP spid="40" grpId="0"/>
      <p:bldP spid="4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60648"/>
            <a:ext cx="9144000" cy="115212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itchFamily="34" charset="0"/>
                <a:ea typeface="+mj-ea"/>
                <a:cs typeface="+mj-cs"/>
              </a:rPr>
              <a:t>Quick Test</a:t>
            </a:r>
            <a:endParaRPr kumimoji="0" lang="en-GB" sz="5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Impact" pitchFamily="34" charset="0"/>
              <a:ea typeface="+mj-ea"/>
              <a:cs typeface="+mj-cs"/>
            </a:endParaRPr>
          </a:p>
        </p:txBody>
      </p:sp>
      <p:pic>
        <p:nvPicPr>
          <p:cNvPr id="3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512" y="1556792"/>
            <a:ext cx="3570627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80112" y="1700808"/>
            <a:ext cx="3415758" cy="2678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" name="Picture 4"/>
          <p:cNvPicPr>
            <a:picLocks noChangeAspect="1" noChangeArrowheads="1"/>
          </p:cNvPicPr>
          <p:nvPr/>
        </p:nvPicPr>
        <p:blipFill>
          <a:blip r:embed="rId4"/>
          <a:srcRect t="8653" b="12166"/>
          <a:stretch>
            <a:fillRect/>
          </a:stretch>
        </p:blipFill>
        <p:spPr bwMode="auto">
          <a:xfrm>
            <a:off x="2123728" y="4149080"/>
            <a:ext cx="3003661" cy="2388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6" name="Text Box 95"/>
          <p:cNvSpPr txBox="1">
            <a:spLocks noChangeArrowheads="1"/>
          </p:cNvSpPr>
          <p:nvPr/>
        </p:nvSpPr>
        <p:spPr bwMode="auto">
          <a:xfrm>
            <a:off x="1446559" y="3429000"/>
            <a:ext cx="89319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6"/>
                </a:solidFill>
                <a:latin typeface="Comic Sans MS" pitchFamily="66" charset="0"/>
              </a:rPr>
              <a:t>1:50</a:t>
            </a:r>
            <a:endParaRPr lang="en-US" sz="2800" dirty="0">
              <a:solidFill>
                <a:schemeClr val="accent6"/>
              </a:solidFill>
              <a:latin typeface="Comic Sans MS" pitchFamily="66" charset="0"/>
            </a:endParaRPr>
          </a:p>
        </p:txBody>
      </p:sp>
      <p:sp>
        <p:nvSpPr>
          <p:cNvPr id="27" name="Text Box 95"/>
          <p:cNvSpPr txBox="1">
            <a:spLocks noChangeArrowheads="1"/>
          </p:cNvSpPr>
          <p:nvPr/>
        </p:nvSpPr>
        <p:spPr bwMode="auto">
          <a:xfrm>
            <a:off x="6915579" y="4437112"/>
            <a:ext cx="111280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6"/>
                </a:solidFill>
                <a:latin typeface="Comic Sans MS" pitchFamily="66" charset="0"/>
              </a:rPr>
              <a:t>1:200</a:t>
            </a:r>
            <a:endParaRPr lang="en-US" sz="2800" dirty="0">
              <a:solidFill>
                <a:schemeClr val="accent6"/>
              </a:solidFill>
              <a:latin typeface="Comic Sans MS" pitchFamily="66" charset="0"/>
            </a:endParaRPr>
          </a:p>
        </p:txBody>
      </p:sp>
      <p:sp>
        <p:nvSpPr>
          <p:cNvPr id="34" name="Text Box 95"/>
          <p:cNvSpPr txBox="1">
            <a:spLocks noChangeArrowheads="1"/>
          </p:cNvSpPr>
          <p:nvPr/>
        </p:nvSpPr>
        <p:spPr bwMode="auto">
          <a:xfrm>
            <a:off x="395536" y="6237312"/>
            <a:ext cx="294183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6"/>
                </a:solidFill>
                <a:latin typeface="Comic Sans MS" pitchFamily="66" charset="0"/>
              </a:rPr>
              <a:t>1:1000 or 1:1500</a:t>
            </a:r>
            <a:endParaRPr lang="en-US" sz="2800" dirty="0">
              <a:solidFill>
                <a:schemeClr val="accent6"/>
              </a:solidFill>
              <a:latin typeface="Comic Sans MS" pitchFamily="66" charset="0"/>
            </a:endParaRPr>
          </a:p>
        </p:txBody>
      </p:sp>
      <p:sp>
        <p:nvSpPr>
          <p:cNvPr id="35" name="Text Box 77"/>
          <p:cNvSpPr txBox="1">
            <a:spLocks noChangeArrowheads="1"/>
          </p:cNvSpPr>
          <p:nvPr/>
        </p:nvSpPr>
        <p:spPr bwMode="auto">
          <a:xfrm>
            <a:off x="467544" y="2204864"/>
            <a:ext cx="30989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F</a:t>
            </a:r>
            <a:r>
              <a:rPr lang="en-US" sz="4800" b="1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loor Plan</a:t>
            </a:r>
            <a:endParaRPr lang="en-US" sz="4800" b="1" dirty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6" name="Text Box 77"/>
          <p:cNvSpPr txBox="1">
            <a:spLocks noChangeArrowheads="1"/>
          </p:cNvSpPr>
          <p:nvPr/>
        </p:nvSpPr>
        <p:spPr bwMode="auto">
          <a:xfrm>
            <a:off x="5793555" y="2525995"/>
            <a:ext cx="284725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Site</a:t>
            </a:r>
            <a:r>
              <a:rPr lang="en-US" sz="4800" b="1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 Plan</a:t>
            </a:r>
            <a:endParaRPr lang="en-US" sz="4800" b="1" dirty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7" name="Text Box 77"/>
          <p:cNvSpPr txBox="1">
            <a:spLocks noChangeArrowheads="1"/>
          </p:cNvSpPr>
          <p:nvPr/>
        </p:nvSpPr>
        <p:spPr bwMode="auto">
          <a:xfrm>
            <a:off x="1835696" y="4869160"/>
            <a:ext cx="404309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Location</a:t>
            </a:r>
            <a:r>
              <a:rPr lang="en-US" sz="4800" b="1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 Plan</a:t>
            </a:r>
            <a:endParaRPr lang="en-US" sz="4800" b="1" dirty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34" grpId="0"/>
      <p:bldP spid="35" grpId="0"/>
      <p:bldP spid="36" grpId="0"/>
      <p:bldP spid="3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236</Words>
  <Application>Microsoft Office PowerPoint</Application>
  <PresentationFormat>On-screen Show (4:3)</PresentationFormat>
  <Paragraphs>85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VoloViewContainer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RM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ryoung</dc:creator>
  <cp:lastModifiedBy>ryoung</cp:lastModifiedBy>
  <cp:revision>7</cp:revision>
  <dcterms:created xsi:type="dcterms:W3CDTF">2014-11-12T11:34:00Z</dcterms:created>
  <dcterms:modified xsi:type="dcterms:W3CDTF">2014-11-12T12:29:06Z</dcterms:modified>
</cp:coreProperties>
</file>