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4" r:id="rId9"/>
    <p:sldId id="265"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0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A6C04-BBC5-44D3-9253-1E0A1D4F9FE1}" type="datetimeFigureOut">
              <a:rPr lang="en-GB" smtClean="0"/>
              <a:t>28/08/2018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BAFDE3-429F-48E4-9D38-8B1DB5D90942}" type="slidenum">
              <a:rPr lang="en-GB" smtClean="0"/>
              <a:t>‹#›</a:t>
            </a:fld>
            <a:endParaRPr lang="en-GB"/>
          </a:p>
        </p:txBody>
      </p:sp>
    </p:spTree>
    <p:extLst>
      <p:ext uri="{BB962C8B-B14F-4D97-AF65-F5344CB8AC3E}">
        <p14:creationId xmlns:p14="http://schemas.microsoft.com/office/powerpoint/2010/main" val="135526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6D191DE-09E7-4930-8EE9-DF95028CDEEC}" type="datetimeFigureOut">
              <a:rPr lang="en-GB" smtClean="0"/>
              <a:t>28/08/2018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305E3-104A-4EC4-AB62-7A8D7F86358E}" type="slidenum">
              <a:rPr lang="en-GB" smtClean="0"/>
              <a:t>‹#›</a:t>
            </a:fld>
            <a:endParaRPr lang="en-GB"/>
          </a:p>
        </p:txBody>
      </p:sp>
    </p:spTree>
    <p:extLst>
      <p:ext uri="{BB962C8B-B14F-4D97-AF65-F5344CB8AC3E}">
        <p14:creationId xmlns:p14="http://schemas.microsoft.com/office/powerpoint/2010/main" val="2884492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D191DE-09E7-4930-8EE9-DF95028CDEEC}" type="datetimeFigureOut">
              <a:rPr lang="en-GB" smtClean="0"/>
              <a:t>28/08/2018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305E3-104A-4EC4-AB62-7A8D7F86358E}" type="slidenum">
              <a:rPr lang="en-GB" smtClean="0"/>
              <a:t>‹#›</a:t>
            </a:fld>
            <a:endParaRPr lang="en-GB"/>
          </a:p>
        </p:txBody>
      </p:sp>
    </p:spTree>
    <p:extLst>
      <p:ext uri="{BB962C8B-B14F-4D97-AF65-F5344CB8AC3E}">
        <p14:creationId xmlns:p14="http://schemas.microsoft.com/office/powerpoint/2010/main" val="292870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D191DE-09E7-4930-8EE9-DF95028CDEEC}" type="datetimeFigureOut">
              <a:rPr lang="en-GB" smtClean="0"/>
              <a:t>28/08/2018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305E3-104A-4EC4-AB62-7A8D7F86358E}" type="slidenum">
              <a:rPr lang="en-GB" smtClean="0"/>
              <a:t>‹#›</a:t>
            </a:fld>
            <a:endParaRPr lang="en-GB"/>
          </a:p>
        </p:txBody>
      </p:sp>
    </p:spTree>
    <p:extLst>
      <p:ext uri="{BB962C8B-B14F-4D97-AF65-F5344CB8AC3E}">
        <p14:creationId xmlns:p14="http://schemas.microsoft.com/office/powerpoint/2010/main" val="131589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D191DE-09E7-4930-8EE9-DF95028CDEEC}" type="datetimeFigureOut">
              <a:rPr lang="en-GB" smtClean="0"/>
              <a:t>28/08/2018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305E3-104A-4EC4-AB62-7A8D7F86358E}" type="slidenum">
              <a:rPr lang="en-GB" smtClean="0"/>
              <a:t>‹#›</a:t>
            </a:fld>
            <a:endParaRPr lang="en-GB"/>
          </a:p>
        </p:txBody>
      </p:sp>
    </p:spTree>
    <p:extLst>
      <p:ext uri="{BB962C8B-B14F-4D97-AF65-F5344CB8AC3E}">
        <p14:creationId xmlns:p14="http://schemas.microsoft.com/office/powerpoint/2010/main" val="33039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D191DE-09E7-4930-8EE9-DF95028CDEEC}" type="datetimeFigureOut">
              <a:rPr lang="en-GB" smtClean="0"/>
              <a:t>28/08/2018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305E3-104A-4EC4-AB62-7A8D7F86358E}" type="slidenum">
              <a:rPr lang="en-GB" smtClean="0"/>
              <a:t>‹#›</a:t>
            </a:fld>
            <a:endParaRPr lang="en-GB"/>
          </a:p>
        </p:txBody>
      </p:sp>
    </p:spTree>
    <p:extLst>
      <p:ext uri="{BB962C8B-B14F-4D97-AF65-F5344CB8AC3E}">
        <p14:creationId xmlns:p14="http://schemas.microsoft.com/office/powerpoint/2010/main" val="15747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D191DE-09E7-4930-8EE9-DF95028CDEEC}" type="datetimeFigureOut">
              <a:rPr lang="en-GB" smtClean="0"/>
              <a:t>28/08/2018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305E3-104A-4EC4-AB62-7A8D7F86358E}" type="slidenum">
              <a:rPr lang="en-GB" smtClean="0"/>
              <a:t>‹#›</a:t>
            </a:fld>
            <a:endParaRPr lang="en-GB"/>
          </a:p>
        </p:txBody>
      </p:sp>
    </p:spTree>
    <p:extLst>
      <p:ext uri="{BB962C8B-B14F-4D97-AF65-F5344CB8AC3E}">
        <p14:creationId xmlns:p14="http://schemas.microsoft.com/office/powerpoint/2010/main" val="29442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D191DE-09E7-4930-8EE9-DF95028CDEEC}" type="datetimeFigureOut">
              <a:rPr lang="en-GB" smtClean="0"/>
              <a:t>28/08/2018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6305E3-104A-4EC4-AB62-7A8D7F86358E}" type="slidenum">
              <a:rPr lang="en-GB" smtClean="0"/>
              <a:t>‹#›</a:t>
            </a:fld>
            <a:endParaRPr lang="en-GB"/>
          </a:p>
        </p:txBody>
      </p:sp>
    </p:spTree>
    <p:extLst>
      <p:ext uri="{BB962C8B-B14F-4D97-AF65-F5344CB8AC3E}">
        <p14:creationId xmlns:p14="http://schemas.microsoft.com/office/powerpoint/2010/main" val="272215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D191DE-09E7-4930-8EE9-DF95028CDEEC}" type="datetimeFigureOut">
              <a:rPr lang="en-GB" smtClean="0"/>
              <a:t>28/08/2018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6305E3-104A-4EC4-AB62-7A8D7F86358E}" type="slidenum">
              <a:rPr lang="en-GB" smtClean="0"/>
              <a:t>‹#›</a:t>
            </a:fld>
            <a:endParaRPr lang="en-GB"/>
          </a:p>
        </p:txBody>
      </p:sp>
    </p:spTree>
    <p:extLst>
      <p:ext uri="{BB962C8B-B14F-4D97-AF65-F5344CB8AC3E}">
        <p14:creationId xmlns:p14="http://schemas.microsoft.com/office/powerpoint/2010/main" val="35257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191DE-09E7-4930-8EE9-DF95028CDEEC}" type="datetimeFigureOut">
              <a:rPr lang="en-GB" smtClean="0"/>
              <a:t>28/08/2018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6305E3-104A-4EC4-AB62-7A8D7F86358E}" type="slidenum">
              <a:rPr lang="en-GB" smtClean="0"/>
              <a:t>‹#›</a:t>
            </a:fld>
            <a:endParaRPr lang="en-GB"/>
          </a:p>
        </p:txBody>
      </p:sp>
    </p:spTree>
    <p:extLst>
      <p:ext uri="{BB962C8B-B14F-4D97-AF65-F5344CB8AC3E}">
        <p14:creationId xmlns:p14="http://schemas.microsoft.com/office/powerpoint/2010/main" val="397841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D191DE-09E7-4930-8EE9-DF95028CDEEC}" type="datetimeFigureOut">
              <a:rPr lang="en-GB" smtClean="0"/>
              <a:t>28/08/2018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305E3-104A-4EC4-AB62-7A8D7F86358E}" type="slidenum">
              <a:rPr lang="en-GB" smtClean="0"/>
              <a:t>‹#›</a:t>
            </a:fld>
            <a:endParaRPr lang="en-GB"/>
          </a:p>
        </p:txBody>
      </p:sp>
    </p:spTree>
    <p:extLst>
      <p:ext uri="{BB962C8B-B14F-4D97-AF65-F5344CB8AC3E}">
        <p14:creationId xmlns:p14="http://schemas.microsoft.com/office/powerpoint/2010/main" val="2611491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D191DE-09E7-4930-8EE9-DF95028CDEEC}" type="datetimeFigureOut">
              <a:rPr lang="en-GB" smtClean="0"/>
              <a:t>28/08/2018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305E3-104A-4EC4-AB62-7A8D7F86358E}" type="slidenum">
              <a:rPr lang="en-GB" smtClean="0"/>
              <a:t>‹#›</a:t>
            </a:fld>
            <a:endParaRPr lang="en-GB"/>
          </a:p>
        </p:txBody>
      </p:sp>
    </p:spTree>
    <p:extLst>
      <p:ext uri="{BB962C8B-B14F-4D97-AF65-F5344CB8AC3E}">
        <p14:creationId xmlns:p14="http://schemas.microsoft.com/office/powerpoint/2010/main" val="59445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191DE-09E7-4930-8EE9-DF95028CDEEC}" type="datetimeFigureOut">
              <a:rPr lang="en-GB" smtClean="0"/>
              <a:t>28/08/2018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305E3-104A-4EC4-AB62-7A8D7F86358E}" type="slidenum">
              <a:rPr lang="en-GB" smtClean="0"/>
              <a:t>‹#›</a:t>
            </a:fld>
            <a:endParaRPr lang="en-GB"/>
          </a:p>
        </p:txBody>
      </p:sp>
    </p:spTree>
    <p:extLst>
      <p:ext uri="{BB962C8B-B14F-4D97-AF65-F5344CB8AC3E}">
        <p14:creationId xmlns:p14="http://schemas.microsoft.com/office/powerpoint/2010/main" val="4143541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470025"/>
          </a:xfrm>
        </p:spPr>
        <p:txBody>
          <a:bodyPr/>
          <a:lstStyle/>
          <a:p>
            <a:r>
              <a:rPr lang="en-GB" dirty="0" smtClean="0"/>
              <a:t>Colour Theory</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439" t="46336" r="6637" b="44393"/>
          <a:stretch/>
        </p:blipFill>
        <p:spPr>
          <a:xfrm>
            <a:off x="1475656" y="4941168"/>
            <a:ext cx="6609944" cy="696968"/>
          </a:xfrm>
          <a:prstGeom prst="rect">
            <a:avLst/>
          </a:prstGeom>
        </p:spPr>
      </p:pic>
    </p:spTree>
    <p:extLst>
      <p:ext uri="{BB962C8B-B14F-4D97-AF65-F5344CB8AC3E}">
        <p14:creationId xmlns:p14="http://schemas.microsoft.com/office/powerpoint/2010/main" val="1150482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Warm vs Cool</a:t>
            </a:r>
            <a:endParaRPr lang="en-GB" dirty="0"/>
          </a:p>
        </p:txBody>
      </p:sp>
      <p:sp>
        <p:nvSpPr>
          <p:cNvPr id="8" name="Text Placeholder 7"/>
          <p:cNvSpPr>
            <a:spLocks noGrp="1"/>
          </p:cNvSpPr>
          <p:nvPr>
            <p:ph type="body" idx="1"/>
          </p:nvPr>
        </p:nvSpPr>
        <p:spPr>
          <a:xfrm>
            <a:off x="467544" y="1772816"/>
            <a:ext cx="4040188" cy="639762"/>
          </a:xfrm>
        </p:spPr>
        <p:txBody>
          <a:bodyPr>
            <a:normAutofit/>
          </a:bodyPr>
          <a:lstStyle/>
          <a:p>
            <a:r>
              <a:rPr lang="en-GB" sz="2000" dirty="0" smtClean="0"/>
              <a:t>Warm Colours</a:t>
            </a:r>
            <a:endParaRPr lang="en-GB" sz="2000" dirty="0"/>
          </a:p>
        </p:txBody>
      </p:sp>
      <p:sp>
        <p:nvSpPr>
          <p:cNvPr id="3" name="Content Placeholder 2"/>
          <p:cNvSpPr>
            <a:spLocks noGrp="1"/>
          </p:cNvSpPr>
          <p:nvPr>
            <p:ph sz="half" idx="2"/>
          </p:nvPr>
        </p:nvSpPr>
        <p:spPr>
          <a:xfrm>
            <a:off x="467544" y="2564904"/>
            <a:ext cx="4040188" cy="3951288"/>
          </a:xfrm>
        </p:spPr>
        <p:txBody>
          <a:bodyPr>
            <a:normAutofit fontScale="92500"/>
          </a:bodyPr>
          <a:lstStyle/>
          <a:p>
            <a:pPr marL="0" indent="0">
              <a:buNone/>
            </a:pPr>
            <a:r>
              <a:rPr lang="en-GB" sz="2100" dirty="0" smtClean="0"/>
              <a:t>Evoke feelings of warmth. </a:t>
            </a:r>
          </a:p>
          <a:p>
            <a:pPr marL="0" indent="0">
              <a:buNone/>
            </a:pPr>
            <a:r>
              <a:rPr lang="en-GB" sz="2100" dirty="0" smtClean="0"/>
              <a:t>They are also known as ADVANCING COLOURS because they appear closer to the viewer than other colours.</a:t>
            </a:r>
          </a:p>
          <a:p>
            <a:pPr marL="0" indent="0">
              <a:buNone/>
            </a:pPr>
            <a:endParaRPr lang="en-GB" sz="2100" dirty="0"/>
          </a:p>
          <a:p>
            <a:pPr marL="0" indent="0">
              <a:buNone/>
            </a:pPr>
            <a:r>
              <a:rPr lang="en-GB" sz="2100" dirty="0" smtClean="0"/>
              <a:t>Warm colours are; </a:t>
            </a:r>
          </a:p>
          <a:p>
            <a:r>
              <a:rPr lang="en-GB" sz="2100" dirty="0" smtClean="0"/>
              <a:t>Reds</a:t>
            </a:r>
          </a:p>
          <a:p>
            <a:r>
              <a:rPr lang="en-GB" sz="2100" dirty="0" smtClean="0"/>
              <a:t>Yellows</a:t>
            </a:r>
          </a:p>
          <a:p>
            <a:r>
              <a:rPr lang="en-GB" sz="2100" dirty="0" smtClean="0"/>
              <a:t>Oranges</a:t>
            </a:r>
          </a:p>
          <a:p>
            <a:endParaRPr lang="en-GB" dirty="0"/>
          </a:p>
          <a:p>
            <a:pPr marL="0" indent="0">
              <a:buNone/>
            </a:pPr>
            <a:endParaRPr lang="en-GB" dirty="0"/>
          </a:p>
        </p:txBody>
      </p:sp>
      <p:sp>
        <p:nvSpPr>
          <p:cNvPr id="9" name="Text Placeholder 8"/>
          <p:cNvSpPr>
            <a:spLocks noGrp="1"/>
          </p:cNvSpPr>
          <p:nvPr>
            <p:ph type="body" sz="quarter" idx="3"/>
          </p:nvPr>
        </p:nvSpPr>
        <p:spPr>
          <a:xfrm>
            <a:off x="4644008" y="1772816"/>
            <a:ext cx="4041775" cy="639762"/>
          </a:xfrm>
        </p:spPr>
        <p:txBody>
          <a:bodyPr>
            <a:normAutofit/>
          </a:bodyPr>
          <a:lstStyle/>
          <a:p>
            <a:r>
              <a:rPr lang="en-GB" sz="2000" dirty="0" smtClean="0"/>
              <a:t>Cool Colours</a:t>
            </a:r>
            <a:endParaRPr lang="en-GB" sz="2000" dirty="0"/>
          </a:p>
        </p:txBody>
      </p:sp>
      <p:sp>
        <p:nvSpPr>
          <p:cNvPr id="10" name="Content Placeholder 9"/>
          <p:cNvSpPr>
            <a:spLocks noGrp="1"/>
          </p:cNvSpPr>
          <p:nvPr>
            <p:ph sz="quarter" idx="4"/>
          </p:nvPr>
        </p:nvSpPr>
        <p:spPr>
          <a:xfrm>
            <a:off x="4788024" y="2564904"/>
            <a:ext cx="4041775" cy="3951288"/>
          </a:xfrm>
        </p:spPr>
        <p:txBody>
          <a:bodyPr>
            <a:normAutofit/>
          </a:bodyPr>
          <a:lstStyle/>
          <a:p>
            <a:pPr marL="0" indent="0">
              <a:buNone/>
            </a:pPr>
            <a:r>
              <a:rPr lang="en-GB" sz="1900" dirty="0" smtClean="0"/>
              <a:t>Evokes feelings of being cold. They are known as RECEDING COLOURS as they appear further away.</a:t>
            </a:r>
          </a:p>
          <a:p>
            <a:pPr marL="0" indent="0">
              <a:buNone/>
            </a:pPr>
            <a:endParaRPr lang="en-GB" sz="1900" dirty="0"/>
          </a:p>
          <a:p>
            <a:pPr marL="0" indent="0">
              <a:buNone/>
            </a:pPr>
            <a:endParaRPr lang="en-GB" sz="1900" dirty="0" smtClean="0"/>
          </a:p>
          <a:p>
            <a:pPr marL="0" indent="0">
              <a:buNone/>
            </a:pPr>
            <a:endParaRPr lang="en-GB" sz="1900" dirty="0" smtClean="0"/>
          </a:p>
          <a:p>
            <a:pPr marL="0" indent="0">
              <a:buNone/>
            </a:pPr>
            <a:r>
              <a:rPr lang="en-GB" sz="1900" dirty="0" smtClean="0"/>
              <a:t>Cool colours are;</a:t>
            </a:r>
          </a:p>
          <a:p>
            <a:r>
              <a:rPr lang="en-GB" sz="1900" dirty="0" smtClean="0"/>
              <a:t>Blues</a:t>
            </a:r>
          </a:p>
          <a:p>
            <a:r>
              <a:rPr lang="en-GB" sz="1900" dirty="0" smtClean="0"/>
              <a:t>Greens</a:t>
            </a:r>
          </a:p>
          <a:p>
            <a:r>
              <a:rPr lang="en-GB" sz="1900" dirty="0" smtClean="0"/>
              <a:t>Violets</a:t>
            </a:r>
          </a:p>
        </p:txBody>
      </p:sp>
      <p:sp>
        <p:nvSpPr>
          <p:cNvPr id="11" name="TextBox 10"/>
          <p:cNvSpPr txBox="1"/>
          <p:nvPr/>
        </p:nvSpPr>
        <p:spPr>
          <a:xfrm>
            <a:off x="251520" y="1196752"/>
            <a:ext cx="8352928" cy="400110"/>
          </a:xfrm>
          <a:prstGeom prst="rect">
            <a:avLst/>
          </a:prstGeom>
          <a:noFill/>
        </p:spPr>
        <p:txBody>
          <a:bodyPr wrap="square" rtlCol="0">
            <a:spAutoFit/>
          </a:bodyPr>
          <a:lstStyle/>
          <a:p>
            <a:r>
              <a:rPr lang="en-GB" sz="2000" dirty="0" smtClean="0"/>
              <a:t>Colours can also fall under being ‘warm’ or ‘cool’.</a:t>
            </a:r>
            <a:endParaRPr lang="en-GB" sz="2000" dirty="0"/>
          </a:p>
        </p:txBody>
      </p:sp>
    </p:spTree>
    <p:extLst>
      <p:ext uri="{BB962C8B-B14F-4D97-AF65-F5344CB8AC3E}">
        <p14:creationId xmlns:p14="http://schemas.microsoft.com/office/powerpoint/2010/main" val="3322924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Terms</a:t>
            </a:r>
            <a:endParaRPr lang="en-GB" dirty="0"/>
          </a:p>
        </p:txBody>
      </p:sp>
      <p:sp>
        <p:nvSpPr>
          <p:cNvPr id="7" name="Content Placeholder 6"/>
          <p:cNvSpPr>
            <a:spLocks noGrp="1"/>
          </p:cNvSpPr>
          <p:nvPr>
            <p:ph idx="1"/>
          </p:nvPr>
        </p:nvSpPr>
        <p:spPr/>
        <p:txBody>
          <a:bodyPr/>
          <a:lstStyle/>
          <a:p>
            <a:pPr marL="0" indent="0">
              <a:buNone/>
            </a:pPr>
            <a:r>
              <a:rPr lang="en-GB" dirty="0" smtClean="0"/>
              <a:t>HUE- The basic colour</a:t>
            </a:r>
          </a:p>
          <a:p>
            <a:pPr marL="0" indent="0">
              <a:buNone/>
            </a:pPr>
            <a:r>
              <a:rPr lang="en-GB" dirty="0" smtClean="0"/>
              <a:t>TONE- Lighter or darker than the basic colour</a:t>
            </a:r>
          </a:p>
          <a:p>
            <a:pPr marL="0" indent="0">
              <a:buNone/>
            </a:pPr>
            <a:r>
              <a:rPr lang="en-GB" dirty="0" smtClean="0"/>
              <a:t>TINT- The basic hue mixed with some white</a:t>
            </a:r>
          </a:p>
          <a:p>
            <a:pPr marL="0" indent="0">
              <a:buNone/>
            </a:pPr>
            <a:r>
              <a:rPr lang="en-GB" dirty="0" smtClean="0"/>
              <a:t>SHADE- The basic hue mixed with some black</a:t>
            </a:r>
          </a:p>
          <a:p>
            <a:pPr marL="0" indent="0">
              <a:buNone/>
            </a:pPr>
            <a:endParaRPr lang="en-GB" dirty="0"/>
          </a:p>
        </p:txBody>
      </p:sp>
    </p:spTree>
    <p:extLst>
      <p:ext uri="{BB962C8B-B14F-4D97-AF65-F5344CB8AC3E}">
        <p14:creationId xmlns:p14="http://schemas.microsoft.com/office/powerpoint/2010/main" val="2262108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Colour Gradients</a:t>
            </a:r>
            <a:endParaRPr lang="en-GB" dirty="0"/>
          </a:p>
        </p:txBody>
      </p:sp>
      <p:sp>
        <p:nvSpPr>
          <p:cNvPr id="4" name="Text Box 54"/>
          <p:cNvSpPr txBox="1">
            <a:spLocks noGrp="1" noChangeArrowheads="1"/>
          </p:cNvSpPr>
          <p:nvPr>
            <p:ph idx="1"/>
          </p:nvPr>
        </p:nvSpPr>
        <p:spPr bwMode="auto">
          <a:xfrm>
            <a:off x="457200" y="1600200"/>
            <a:ext cx="8229600" cy="186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61100" tIns="30550" rIns="61100" bIns="30550">
            <a:spAutoFit/>
          </a:bodyPr>
          <a:lstStyle>
            <a:lvl1pPr defTabSz="611188" eaLnBrk="0" hangingPunct="0">
              <a:defRPr sz="3600" b="1">
                <a:solidFill>
                  <a:schemeClr val="tx1"/>
                </a:solidFill>
                <a:latin typeface="Arial" charset="0"/>
              </a:defRPr>
            </a:lvl1pPr>
            <a:lvl2pPr marL="742950" indent="-285750" defTabSz="611188" eaLnBrk="0" hangingPunct="0">
              <a:defRPr sz="3600" b="1">
                <a:solidFill>
                  <a:schemeClr val="tx1"/>
                </a:solidFill>
                <a:latin typeface="Arial" charset="0"/>
              </a:defRPr>
            </a:lvl2pPr>
            <a:lvl3pPr marL="1143000" indent="-228600" defTabSz="611188" eaLnBrk="0" hangingPunct="0">
              <a:defRPr sz="3600" b="1">
                <a:solidFill>
                  <a:schemeClr val="tx1"/>
                </a:solidFill>
                <a:latin typeface="Arial" charset="0"/>
              </a:defRPr>
            </a:lvl3pPr>
            <a:lvl4pPr marL="1600200" indent="-228600" defTabSz="611188" eaLnBrk="0" hangingPunct="0">
              <a:defRPr sz="3600" b="1">
                <a:solidFill>
                  <a:schemeClr val="tx1"/>
                </a:solidFill>
                <a:latin typeface="Arial" charset="0"/>
              </a:defRPr>
            </a:lvl4pPr>
            <a:lvl5pPr marL="2057400" indent="-228600" defTabSz="611188" eaLnBrk="0" hangingPunct="0">
              <a:defRPr sz="3600" b="1">
                <a:solidFill>
                  <a:schemeClr val="tx1"/>
                </a:solidFill>
                <a:latin typeface="Arial" charset="0"/>
              </a:defRPr>
            </a:lvl5pPr>
            <a:lvl6pPr marL="2514600" indent="-228600" defTabSz="611188" eaLnBrk="0" fontAlgn="base" hangingPunct="0">
              <a:spcBef>
                <a:spcPct val="0"/>
              </a:spcBef>
              <a:spcAft>
                <a:spcPct val="0"/>
              </a:spcAft>
              <a:defRPr sz="3600" b="1">
                <a:solidFill>
                  <a:schemeClr val="tx1"/>
                </a:solidFill>
                <a:latin typeface="Arial" charset="0"/>
              </a:defRPr>
            </a:lvl6pPr>
            <a:lvl7pPr marL="2971800" indent="-228600" defTabSz="611188" eaLnBrk="0" fontAlgn="base" hangingPunct="0">
              <a:spcBef>
                <a:spcPct val="0"/>
              </a:spcBef>
              <a:spcAft>
                <a:spcPct val="0"/>
              </a:spcAft>
              <a:defRPr sz="3600" b="1">
                <a:solidFill>
                  <a:schemeClr val="tx1"/>
                </a:solidFill>
                <a:latin typeface="Arial" charset="0"/>
              </a:defRPr>
            </a:lvl7pPr>
            <a:lvl8pPr marL="3429000" indent="-228600" defTabSz="611188" eaLnBrk="0" fontAlgn="base" hangingPunct="0">
              <a:spcBef>
                <a:spcPct val="0"/>
              </a:spcBef>
              <a:spcAft>
                <a:spcPct val="0"/>
              </a:spcAft>
              <a:defRPr sz="3600" b="1">
                <a:solidFill>
                  <a:schemeClr val="tx1"/>
                </a:solidFill>
                <a:latin typeface="Arial" charset="0"/>
              </a:defRPr>
            </a:lvl8pPr>
            <a:lvl9pPr marL="3886200" indent="-228600" defTabSz="611188" eaLnBrk="0" fontAlgn="base" hangingPunct="0">
              <a:spcBef>
                <a:spcPct val="0"/>
              </a:spcBef>
              <a:spcAft>
                <a:spcPct val="0"/>
              </a:spcAft>
              <a:defRPr sz="3600" b="1">
                <a:solidFill>
                  <a:schemeClr val="tx1"/>
                </a:solidFill>
                <a:latin typeface="Arial" charset="0"/>
              </a:defRPr>
            </a:lvl9pPr>
          </a:lstStyle>
          <a:p>
            <a:pPr marL="0" indent="0" algn="just" eaLnBrk="1" hangingPunct="1">
              <a:spcBef>
                <a:spcPct val="50000"/>
              </a:spcBef>
              <a:buNone/>
            </a:pPr>
            <a:r>
              <a:rPr lang="en-GB" altLang="en-US" sz="1800" b="0" dirty="0">
                <a:latin typeface="+mn-lt"/>
              </a:rPr>
              <a:t>When a colour moves through a variety of tones from light to dark, this is termed a gradient. This effect is used a lot to give the impression that an object is three dimensional.</a:t>
            </a:r>
          </a:p>
          <a:p>
            <a:pPr marL="0" indent="0" algn="just" eaLnBrk="1" hangingPunct="1">
              <a:spcBef>
                <a:spcPct val="50000"/>
              </a:spcBef>
              <a:buNone/>
            </a:pPr>
            <a:r>
              <a:rPr lang="en-GB" altLang="en-US" sz="1800" b="0" dirty="0">
                <a:latin typeface="+mn-lt"/>
              </a:rPr>
              <a:t>Gradients can be stepped like the first example  here or they can be more gradual as shown in the second.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28083"/>
            <a:ext cx="4874802" cy="105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78" y="5157192"/>
            <a:ext cx="494681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519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8520" y="188640"/>
            <a:ext cx="9073008" cy="6304121"/>
            <a:chOff x="413360" y="1700213"/>
            <a:chExt cx="6814528" cy="4231508"/>
          </a:xfrm>
        </p:grpSpPr>
        <p:sp>
          <p:nvSpPr>
            <p:cNvPr id="6" name="Text Box 10"/>
            <p:cNvSpPr txBox="1">
              <a:spLocks noChangeArrowheads="1"/>
            </p:cNvSpPr>
            <p:nvPr/>
          </p:nvSpPr>
          <p:spPr bwMode="auto">
            <a:xfrm>
              <a:off x="717581" y="5229225"/>
              <a:ext cx="1455708" cy="3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61100" tIns="30550" rIns="61100" bIns="30550">
              <a:spAutoFit/>
            </a:bodyPr>
            <a:lstStyle>
              <a:lvl1pPr defTabSz="611188" eaLnBrk="0" hangingPunct="0">
                <a:defRPr sz="3600" b="1">
                  <a:solidFill>
                    <a:schemeClr val="tx1"/>
                  </a:solidFill>
                  <a:latin typeface="Arial" charset="0"/>
                </a:defRPr>
              </a:lvl1pPr>
              <a:lvl2pPr marL="742950" indent="-285750" defTabSz="611188" eaLnBrk="0" hangingPunct="0">
                <a:defRPr sz="3600" b="1">
                  <a:solidFill>
                    <a:schemeClr val="tx1"/>
                  </a:solidFill>
                  <a:latin typeface="Arial" charset="0"/>
                </a:defRPr>
              </a:lvl2pPr>
              <a:lvl3pPr marL="1143000" indent="-228600" defTabSz="611188" eaLnBrk="0" hangingPunct="0">
                <a:defRPr sz="3600" b="1">
                  <a:solidFill>
                    <a:schemeClr val="tx1"/>
                  </a:solidFill>
                  <a:latin typeface="Arial" charset="0"/>
                </a:defRPr>
              </a:lvl3pPr>
              <a:lvl4pPr marL="1600200" indent="-228600" defTabSz="611188" eaLnBrk="0" hangingPunct="0">
                <a:defRPr sz="3600" b="1">
                  <a:solidFill>
                    <a:schemeClr val="tx1"/>
                  </a:solidFill>
                  <a:latin typeface="Arial" charset="0"/>
                </a:defRPr>
              </a:lvl4pPr>
              <a:lvl5pPr marL="2057400" indent="-228600" defTabSz="611188" eaLnBrk="0" hangingPunct="0">
                <a:defRPr sz="3600" b="1">
                  <a:solidFill>
                    <a:schemeClr val="tx1"/>
                  </a:solidFill>
                  <a:latin typeface="Arial" charset="0"/>
                </a:defRPr>
              </a:lvl5pPr>
              <a:lvl6pPr marL="2514600" indent="-228600" defTabSz="611188" eaLnBrk="0" fontAlgn="base" hangingPunct="0">
                <a:spcBef>
                  <a:spcPct val="0"/>
                </a:spcBef>
                <a:spcAft>
                  <a:spcPct val="0"/>
                </a:spcAft>
                <a:defRPr sz="3600" b="1">
                  <a:solidFill>
                    <a:schemeClr val="tx1"/>
                  </a:solidFill>
                  <a:latin typeface="Arial" charset="0"/>
                </a:defRPr>
              </a:lvl6pPr>
              <a:lvl7pPr marL="2971800" indent="-228600" defTabSz="611188" eaLnBrk="0" fontAlgn="base" hangingPunct="0">
                <a:spcBef>
                  <a:spcPct val="0"/>
                </a:spcBef>
                <a:spcAft>
                  <a:spcPct val="0"/>
                </a:spcAft>
                <a:defRPr sz="3600" b="1">
                  <a:solidFill>
                    <a:schemeClr val="tx1"/>
                  </a:solidFill>
                  <a:latin typeface="Arial" charset="0"/>
                </a:defRPr>
              </a:lvl7pPr>
              <a:lvl8pPr marL="3429000" indent="-228600" defTabSz="611188" eaLnBrk="0" fontAlgn="base" hangingPunct="0">
                <a:spcBef>
                  <a:spcPct val="0"/>
                </a:spcBef>
                <a:spcAft>
                  <a:spcPct val="0"/>
                </a:spcAft>
                <a:defRPr sz="3600" b="1">
                  <a:solidFill>
                    <a:schemeClr val="tx1"/>
                  </a:solidFill>
                  <a:latin typeface="Arial" charset="0"/>
                </a:defRPr>
              </a:lvl8pPr>
              <a:lvl9pPr marL="3886200" indent="-228600" defTabSz="611188" eaLnBrk="0" fontAlgn="base" hangingPunct="0">
                <a:spcBef>
                  <a:spcPct val="0"/>
                </a:spcBef>
                <a:spcAft>
                  <a:spcPct val="0"/>
                </a:spcAft>
                <a:defRPr sz="3600" b="1">
                  <a:solidFill>
                    <a:schemeClr val="tx1"/>
                  </a:solidFill>
                  <a:latin typeface="Arial" charset="0"/>
                </a:defRPr>
              </a:lvl9pPr>
            </a:lstStyle>
            <a:p>
              <a:pPr marL="0" marR="0" lvl="0" indent="0" algn="r" defTabSz="611188" eaLnBrk="1" fontAlgn="base" latinLnBrk="0" hangingPunct="1">
                <a:lnSpc>
                  <a:spcPct val="100000"/>
                </a:lnSpc>
                <a:spcBef>
                  <a:spcPct val="50000"/>
                </a:spcBef>
                <a:spcAft>
                  <a:spcPct val="0"/>
                </a:spcAft>
                <a:buClrTx/>
                <a:buSzTx/>
                <a:buFontTx/>
                <a:buNone/>
                <a:tabLst/>
                <a:defRPr/>
              </a:pPr>
              <a:r>
                <a:rPr kumimoji="0" lang="en-GB" altLang="en-US" sz="2800" b="0" i="0" u="none" strike="noStrike" kern="0" cap="none" spc="0" normalizeH="0" baseline="0" noProof="0" dirty="0" smtClean="0">
                  <a:ln>
                    <a:noFill/>
                  </a:ln>
                  <a:solidFill>
                    <a:srgbClr val="33CC33"/>
                  </a:solidFill>
                  <a:effectLst/>
                  <a:uLnTx/>
                  <a:uFillTx/>
                  <a:latin typeface="+mn-lt"/>
                </a:rPr>
                <a:t>GREEN</a:t>
              </a:r>
            </a:p>
          </p:txBody>
        </p:sp>
        <p:sp>
          <p:nvSpPr>
            <p:cNvPr id="7" name="Text Box 11"/>
            <p:cNvSpPr txBox="1">
              <a:spLocks noChangeArrowheads="1"/>
            </p:cNvSpPr>
            <p:nvPr/>
          </p:nvSpPr>
          <p:spPr bwMode="auto">
            <a:xfrm>
              <a:off x="505056" y="4581525"/>
              <a:ext cx="1668233" cy="3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61100" tIns="30550" rIns="61100" bIns="30550">
              <a:spAutoFit/>
            </a:bodyPr>
            <a:lstStyle>
              <a:lvl1pPr defTabSz="611188" eaLnBrk="0" hangingPunct="0">
                <a:defRPr sz="3600" b="1">
                  <a:solidFill>
                    <a:schemeClr val="tx1"/>
                  </a:solidFill>
                  <a:latin typeface="Arial" charset="0"/>
                </a:defRPr>
              </a:lvl1pPr>
              <a:lvl2pPr marL="742950" indent="-285750" defTabSz="611188" eaLnBrk="0" hangingPunct="0">
                <a:defRPr sz="3600" b="1">
                  <a:solidFill>
                    <a:schemeClr val="tx1"/>
                  </a:solidFill>
                  <a:latin typeface="Arial" charset="0"/>
                </a:defRPr>
              </a:lvl2pPr>
              <a:lvl3pPr marL="1143000" indent="-228600" defTabSz="611188" eaLnBrk="0" hangingPunct="0">
                <a:defRPr sz="3600" b="1">
                  <a:solidFill>
                    <a:schemeClr val="tx1"/>
                  </a:solidFill>
                  <a:latin typeface="Arial" charset="0"/>
                </a:defRPr>
              </a:lvl3pPr>
              <a:lvl4pPr marL="1600200" indent="-228600" defTabSz="611188" eaLnBrk="0" hangingPunct="0">
                <a:defRPr sz="3600" b="1">
                  <a:solidFill>
                    <a:schemeClr val="tx1"/>
                  </a:solidFill>
                  <a:latin typeface="Arial" charset="0"/>
                </a:defRPr>
              </a:lvl4pPr>
              <a:lvl5pPr marL="2057400" indent="-228600" defTabSz="611188" eaLnBrk="0" hangingPunct="0">
                <a:defRPr sz="3600" b="1">
                  <a:solidFill>
                    <a:schemeClr val="tx1"/>
                  </a:solidFill>
                  <a:latin typeface="Arial" charset="0"/>
                </a:defRPr>
              </a:lvl5pPr>
              <a:lvl6pPr marL="2514600" indent="-228600" defTabSz="611188" eaLnBrk="0" fontAlgn="base" hangingPunct="0">
                <a:spcBef>
                  <a:spcPct val="0"/>
                </a:spcBef>
                <a:spcAft>
                  <a:spcPct val="0"/>
                </a:spcAft>
                <a:defRPr sz="3600" b="1">
                  <a:solidFill>
                    <a:schemeClr val="tx1"/>
                  </a:solidFill>
                  <a:latin typeface="Arial" charset="0"/>
                </a:defRPr>
              </a:lvl6pPr>
              <a:lvl7pPr marL="2971800" indent="-228600" defTabSz="611188" eaLnBrk="0" fontAlgn="base" hangingPunct="0">
                <a:spcBef>
                  <a:spcPct val="0"/>
                </a:spcBef>
                <a:spcAft>
                  <a:spcPct val="0"/>
                </a:spcAft>
                <a:defRPr sz="3600" b="1">
                  <a:solidFill>
                    <a:schemeClr val="tx1"/>
                  </a:solidFill>
                  <a:latin typeface="Arial" charset="0"/>
                </a:defRPr>
              </a:lvl7pPr>
              <a:lvl8pPr marL="3429000" indent="-228600" defTabSz="611188" eaLnBrk="0" fontAlgn="base" hangingPunct="0">
                <a:spcBef>
                  <a:spcPct val="0"/>
                </a:spcBef>
                <a:spcAft>
                  <a:spcPct val="0"/>
                </a:spcAft>
                <a:defRPr sz="3600" b="1">
                  <a:solidFill>
                    <a:schemeClr val="tx1"/>
                  </a:solidFill>
                  <a:latin typeface="Arial" charset="0"/>
                </a:defRPr>
              </a:lvl8pPr>
              <a:lvl9pPr marL="3886200" indent="-228600" defTabSz="611188" eaLnBrk="0" fontAlgn="base" hangingPunct="0">
                <a:spcBef>
                  <a:spcPct val="0"/>
                </a:spcBef>
                <a:spcAft>
                  <a:spcPct val="0"/>
                </a:spcAft>
                <a:defRPr sz="3600" b="1">
                  <a:solidFill>
                    <a:schemeClr val="tx1"/>
                  </a:solidFill>
                  <a:latin typeface="Arial" charset="0"/>
                </a:defRPr>
              </a:lvl9pPr>
            </a:lstStyle>
            <a:p>
              <a:pPr marL="0" marR="0" lvl="0" indent="0" algn="r" defTabSz="611188" eaLnBrk="1" fontAlgn="base" latinLnBrk="0" hangingPunct="1">
                <a:lnSpc>
                  <a:spcPct val="100000"/>
                </a:lnSpc>
                <a:spcBef>
                  <a:spcPct val="50000"/>
                </a:spcBef>
                <a:spcAft>
                  <a:spcPct val="0"/>
                </a:spcAft>
                <a:buClrTx/>
                <a:buSzTx/>
                <a:buFontTx/>
                <a:buNone/>
                <a:tabLst/>
                <a:defRPr/>
              </a:pPr>
              <a:r>
                <a:rPr kumimoji="0" lang="en-GB" altLang="en-US" sz="2800" b="0" i="0" u="none" strike="noStrike" kern="0" cap="none" spc="0" normalizeH="0" baseline="0" noProof="0" dirty="0" smtClean="0">
                  <a:ln>
                    <a:noFill/>
                  </a:ln>
                  <a:solidFill>
                    <a:srgbClr val="FF9900"/>
                  </a:solidFill>
                  <a:effectLst/>
                  <a:uLnTx/>
                  <a:uFillTx/>
                  <a:latin typeface="+mn-lt"/>
                </a:rPr>
                <a:t>ORANGE</a:t>
              </a:r>
            </a:p>
          </p:txBody>
        </p:sp>
        <p:sp>
          <p:nvSpPr>
            <p:cNvPr id="8" name="Text Box 12"/>
            <p:cNvSpPr txBox="1">
              <a:spLocks noChangeArrowheads="1"/>
            </p:cNvSpPr>
            <p:nvPr/>
          </p:nvSpPr>
          <p:spPr bwMode="auto">
            <a:xfrm>
              <a:off x="900113" y="3716338"/>
              <a:ext cx="1273175" cy="3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61100" tIns="30550" rIns="61100" bIns="30550">
              <a:spAutoFit/>
            </a:bodyPr>
            <a:lstStyle>
              <a:lvl1pPr defTabSz="611188" eaLnBrk="0" hangingPunct="0">
                <a:defRPr sz="3600" b="1">
                  <a:solidFill>
                    <a:schemeClr val="tx1"/>
                  </a:solidFill>
                  <a:latin typeface="Arial" charset="0"/>
                </a:defRPr>
              </a:lvl1pPr>
              <a:lvl2pPr marL="742950" indent="-285750" defTabSz="611188" eaLnBrk="0" hangingPunct="0">
                <a:defRPr sz="3600" b="1">
                  <a:solidFill>
                    <a:schemeClr val="tx1"/>
                  </a:solidFill>
                  <a:latin typeface="Arial" charset="0"/>
                </a:defRPr>
              </a:lvl2pPr>
              <a:lvl3pPr marL="1143000" indent="-228600" defTabSz="611188" eaLnBrk="0" hangingPunct="0">
                <a:defRPr sz="3600" b="1">
                  <a:solidFill>
                    <a:schemeClr val="tx1"/>
                  </a:solidFill>
                  <a:latin typeface="Arial" charset="0"/>
                </a:defRPr>
              </a:lvl3pPr>
              <a:lvl4pPr marL="1600200" indent="-228600" defTabSz="611188" eaLnBrk="0" hangingPunct="0">
                <a:defRPr sz="3600" b="1">
                  <a:solidFill>
                    <a:schemeClr val="tx1"/>
                  </a:solidFill>
                  <a:latin typeface="Arial" charset="0"/>
                </a:defRPr>
              </a:lvl4pPr>
              <a:lvl5pPr marL="2057400" indent="-228600" defTabSz="611188" eaLnBrk="0" hangingPunct="0">
                <a:defRPr sz="3600" b="1">
                  <a:solidFill>
                    <a:schemeClr val="tx1"/>
                  </a:solidFill>
                  <a:latin typeface="Arial" charset="0"/>
                </a:defRPr>
              </a:lvl5pPr>
              <a:lvl6pPr marL="2514600" indent="-228600" defTabSz="611188" eaLnBrk="0" fontAlgn="base" hangingPunct="0">
                <a:spcBef>
                  <a:spcPct val="0"/>
                </a:spcBef>
                <a:spcAft>
                  <a:spcPct val="0"/>
                </a:spcAft>
                <a:defRPr sz="3600" b="1">
                  <a:solidFill>
                    <a:schemeClr val="tx1"/>
                  </a:solidFill>
                  <a:latin typeface="Arial" charset="0"/>
                </a:defRPr>
              </a:lvl6pPr>
              <a:lvl7pPr marL="2971800" indent="-228600" defTabSz="611188" eaLnBrk="0" fontAlgn="base" hangingPunct="0">
                <a:spcBef>
                  <a:spcPct val="0"/>
                </a:spcBef>
                <a:spcAft>
                  <a:spcPct val="0"/>
                </a:spcAft>
                <a:defRPr sz="3600" b="1">
                  <a:solidFill>
                    <a:schemeClr val="tx1"/>
                  </a:solidFill>
                  <a:latin typeface="Arial" charset="0"/>
                </a:defRPr>
              </a:lvl7pPr>
              <a:lvl8pPr marL="3429000" indent="-228600" defTabSz="611188" eaLnBrk="0" fontAlgn="base" hangingPunct="0">
                <a:spcBef>
                  <a:spcPct val="0"/>
                </a:spcBef>
                <a:spcAft>
                  <a:spcPct val="0"/>
                </a:spcAft>
                <a:defRPr sz="3600" b="1">
                  <a:solidFill>
                    <a:schemeClr val="tx1"/>
                  </a:solidFill>
                  <a:latin typeface="Arial" charset="0"/>
                </a:defRPr>
              </a:lvl8pPr>
              <a:lvl9pPr marL="3886200" indent="-228600" defTabSz="611188" eaLnBrk="0" fontAlgn="base" hangingPunct="0">
                <a:spcBef>
                  <a:spcPct val="0"/>
                </a:spcBef>
                <a:spcAft>
                  <a:spcPct val="0"/>
                </a:spcAft>
                <a:defRPr sz="3600" b="1">
                  <a:solidFill>
                    <a:schemeClr val="tx1"/>
                  </a:solidFill>
                  <a:latin typeface="Arial" charset="0"/>
                </a:defRPr>
              </a:lvl9pPr>
            </a:lstStyle>
            <a:p>
              <a:pPr marL="0" marR="0" lvl="0" indent="0" algn="r" defTabSz="611188" eaLnBrk="1" fontAlgn="base" latinLnBrk="0" hangingPunct="1">
                <a:lnSpc>
                  <a:spcPct val="100000"/>
                </a:lnSpc>
                <a:spcBef>
                  <a:spcPct val="50000"/>
                </a:spcBef>
                <a:spcAft>
                  <a:spcPct val="0"/>
                </a:spcAft>
                <a:buClrTx/>
                <a:buSzTx/>
                <a:buFontTx/>
                <a:buNone/>
                <a:tabLst/>
                <a:defRPr/>
              </a:pPr>
              <a:r>
                <a:rPr kumimoji="0" lang="en-GB" altLang="en-US" sz="2800" b="0" i="0" u="none" strike="noStrike" kern="0" cap="none" spc="0" normalizeH="0" baseline="0" noProof="0" dirty="0" smtClean="0">
                  <a:ln>
                    <a:noFill/>
                  </a:ln>
                  <a:solidFill>
                    <a:srgbClr val="3399FF"/>
                  </a:solidFill>
                  <a:effectLst/>
                  <a:uLnTx/>
                  <a:uFillTx/>
                  <a:latin typeface="+mn-lt"/>
                </a:rPr>
                <a:t>BLUE</a:t>
              </a:r>
            </a:p>
          </p:txBody>
        </p:sp>
        <p:sp>
          <p:nvSpPr>
            <p:cNvPr id="9" name="Text Box 13"/>
            <p:cNvSpPr txBox="1">
              <a:spLocks noChangeArrowheads="1"/>
            </p:cNvSpPr>
            <p:nvPr/>
          </p:nvSpPr>
          <p:spPr bwMode="auto">
            <a:xfrm>
              <a:off x="413360" y="2781300"/>
              <a:ext cx="1825320" cy="3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61100" tIns="30550" rIns="61100" bIns="30550">
              <a:spAutoFit/>
            </a:bodyPr>
            <a:lstStyle>
              <a:lvl1pPr defTabSz="611188" eaLnBrk="0" hangingPunct="0">
                <a:defRPr sz="3600" b="1">
                  <a:solidFill>
                    <a:schemeClr val="tx1"/>
                  </a:solidFill>
                  <a:latin typeface="Arial" charset="0"/>
                </a:defRPr>
              </a:lvl1pPr>
              <a:lvl2pPr marL="742950" indent="-285750" defTabSz="611188" eaLnBrk="0" hangingPunct="0">
                <a:defRPr sz="3600" b="1">
                  <a:solidFill>
                    <a:schemeClr val="tx1"/>
                  </a:solidFill>
                  <a:latin typeface="Arial" charset="0"/>
                </a:defRPr>
              </a:lvl2pPr>
              <a:lvl3pPr marL="1143000" indent="-228600" defTabSz="611188" eaLnBrk="0" hangingPunct="0">
                <a:defRPr sz="3600" b="1">
                  <a:solidFill>
                    <a:schemeClr val="tx1"/>
                  </a:solidFill>
                  <a:latin typeface="Arial" charset="0"/>
                </a:defRPr>
              </a:lvl3pPr>
              <a:lvl4pPr marL="1600200" indent="-228600" defTabSz="611188" eaLnBrk="0" hangingPunct="0">
                <a:defRPr sz="3600" b="1">
                  <a:solidFill>
                    <a:schemeClr val="tx1"/>
                  </a:solidFill>
                  <a:latin typeface="Arial" charset="0"/>
                </a:defRPr>
              </a:lvl4pPr>
              <a:lvl5pPr marL="2057400" indent="-228600" defTabSz="611188" eaLnBrk="0" hangingPunct="0">
                <a:defRPr sz="3600" b="1">
                  <a:solidFill>
                    <a:schemeClr val="tx1"/>
                  </a:solidFill>
                  <a:latin typeface="Arial" charset="0"/>
                </a:defRPr>
              </a:lvl5pPr>
              <a:lvl6pPr marL="2514600" indent="-228600" defTabSz="611188" eaLnBrk="0" fontAlgn="base" hangingPunct="0">
                <a:spcBef>
                  <a:spcPct val="0"/>
                </a:spcBef>
                <a:spcAft>
                  <a:spcPct val="0"/>
                </a:spcAft>
                <a:defRPr sz="3600" b="1">
                  <a:solidFill>
                    <a:schemeClr val="tx1"/>
                  </a:solidFill>
                  <a:latin typeface="Arial" charset="0"/>
                </a:defRPr>
              </a:lvl6pPr>
              <a:lvl7pPr marL="2971800" indent="-228600" defTabSz="611188" eaLnBrk="0" fontAlgn="base" hangingPunct="0">
                <a:spcBef>
                  <a:spcPct val="0"/>
                </a:spcBef>
                <a:spcAft>
                  <a:spcPct val="0"/>
                </a:spcAft>
                <a:defRPr sz="3600" b="1">
                  <a:solidFill>
                    <a:schemeClr val="tx1"/>
                  </a:solidFill>
                  <a:latin typeface="Arial" charset="0"/>
                </a:defRPr>
              </a:lvl7pPr>
              <a:lvl8pPr marL="3429000" indent="-228600" defTabSz="611188" eaLnBrk="0" fontAlgn="base" hangingPunct="0">
                <a:spcBef>
                  <a:spcPct val="0"/>
                </a:spcBef>
                <a:spcAft>
                  <a:spcPct val="0"/>
                </a:spcAft>
                <a:defRPr sz="3600" b="1">
                  <a:solidFill>
                    <a:schemeClr val="tx1"/>
                  </a:solidFill>
                  <a:latin typeface="Arial" charset="0"/>
                </a:defRPr>
              </a:lvl8pPr>
              <a:lvl9pPr marL="3886200" indent="-228600" defTabSz="611188" eaLnBrk="0" fontAlgn="base" hangingPunct="0">
                <a:spcBef>
                  <a:spcPct val="0"/>
                </a:spcBef>
                <a:spcAft>
                  <a:spcPct val="0"/>
                </a:spcAft>
                <a:defRPr sz="3600" b="1">
                  <a:solidFill>
                    <a:schemeClr val="tx1"/>
                  </a:solidFill>
                  <a:latin typeface="Arial" charset="0"/>
                </a:defRPr>
              </a:lvl9pPr>
            </a:lstStyle>
            <a:p>
              <a:pPr marL="0" marR="0" lvl="0" indent="0" algn="r" defTabSz="611188" eaLnBrk="1" fontAlgn="base" latinLnBrk="0" hangingPunct="1">
                <a:lnSpc>
                  <a:spcPct val="100000"/>
                </a:lnSpc>
                <a:spcBef>
                  <a:spcPct val="50000"/>
                </a:spcBef>
                <a:spcAft>
                  <a:spcPct val="0"/>
                </a:spcAft>
                <a:buClrTx/>
                <a:buSzTx/>
                <a:buFontTx/>
                <a:buNone/>
                <a:tabLst/>
                <a:defRPr/>
              </a:pPr>
              <a:r>
                <a:rPr kumimoji="0" lang="en-GB" altLang="en-US" sz="2800" b="0" i="0" u="none" strike="noStrike" kern="0" cap="none" spc="0" normalizeH="0" baseline="0" noProof="0" dirty="0" smtClean="0">
                  <a:ln>
                    <a:noFill/>
                  </a:ln>
                  <a:solidFill>
                    <a:srgbClr val="FFFF00"/>
                  </a:solidFill>
                  <a:effectLst/>
                  <a:uLnTx/>
                  <a:uFillTx/>
                  <a:latin typeface="+mn-lt"/>
                </a:rPr>
                <a:t>YELLOW</a:t>
              </a:r>
            </a:p>
          </p:txBody>
        </p:sp>
        <p:sp>
          <p:nvSpPr>
            <p:cNvPr id="10" name="Text Box 14"/>
            <p:cNvSpPr txBox="1">
              <a:spLocks noChangeArrowheads="1"/>
            </p:cNvSpPr>
            <p:nvPr/>
          </p:nvSpPr>
          <p:spPr bwMode="auto">
            <a:xfrm>
              <a:off x="914400" y="1801813"/>
              <a:ext cx="1273175" cy="3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61100" tIns="30550" rIns="61100" bIns="30550">
              <a:spAutoFit/>
            </a:bodyPr>
            <a:lstStyle>
              <a:lvl1pPr defTabSz="611188" eaLnBrk="0" hangingPunct="0">
                <a:defRPr sz="3600" b="1">
                  <a:solidFill>
                    <a:schemeClr val="tx1"/>
                  </a:solidFill>
                  <a:latin typeface="Arial" charset="0"/>
                </a:defRPr>
              </a:lvl1pPr>
              <a:lvl2pPr marL="742950" indent="-285750" defTabSz="611188" eaLnBrk="0" hangingPunct="0">
                <a:defRPr sz="3600" b="1">
                  <a:solidFill>
                    <a:schemeClr val="tx1"/>
                  </a:solidFill>
                  <a:latin typeface="Arial" charset="0"/>
                </a:defRPr>
              </a:lvl2pPr>
              <a:lvl3pPr marL="1143000" indent="-228600" defTabSz="611188" eaLnBrk="0" hangingPunct="0">
                <a:defRPr sz="3600" b="1">
                  <a:solidFill>
                    <a:schemeClr val="tx1"/>
                  </a:solidFill>
                  <a:latin typeface="Arial" charset="0"/>
                </a:defRPr>
              </a:lvl3pPr>
              <a:lvl4pPr marL="1600200" indent="-228600" defTabSz="611188" eaLnBrk="0" hangingPunct="0">
                <a:defRPr sz="3600" b="1">
                  <a:solidFill>
                    <a:schemeClr val="tx1"/>
                  </a:solidFill>
                  <a:latin typeface="Arial" charset="0"/>
                </a:defRPr>
              </a:lvl4pPr>
              <a:lvl5pPr marL="2057400" indent="-228600" defTabSz="611188" eaLnBrk="0" hangingPunct="0">
                <a:defRPr sz="3600" b="1">
                  <a:solidFill>
                    <a:schemeClr val="tx1"/>
                  </a:solidFill>
                  <a:latin typeface="Arial" charset="0"/>
                </a:defRPr>
              </a:lvl5pPr>
              <a:lvl6pPr marL="2514600" indent="-228600" defTabSz="611188" eaLnBrk="0" fontAlgn="base" hangingPunct="0">
                <a:spcBef>
                  <a:spcPct val="0"/>
                </a:spcBef>
                <a:spcAft>
                  <a:spcPct val="0"/>
                </a:spcAft>
                <a:defRPr sz="3600" b="1">
                  <a:solidFill>
                    <a:schemeClr val="tx1"/>
                  </a:solidFill>
                  <a:latin typeface="Arial" charset="0"/>
                </a:defRPr>
              </a:lvl6pPr>
              <a:lvl7pPr marL="2971800" indent="-228600" defTabSz="611188" eaLnBrk="0" fontAlgn="base" hangingPunct="0">
                <a:spcBef>
                  <a:spcPct val="0"/>
                </a:spcBef>
                <a:spcAft>
                  <a:spcPct val="0"/>
                </a:spcAft>
                <a:defRPr sz="3600" b="1">
                  <a:solidFill>
                    <a:schemeClr val="tx1"/>
                  </a:solidFill>
                  <a:latin typeface="Arial" charset="0"/>
                </a:defRPr>
              </a:lvl7pPr>
              <a:lvl8pPr marL="3429000" indent="-228600" defTabSz="611188" eaLnBrk="0" fontAlgn="base" hangingPunct="0">
                <a:spcBef>
                  <a:spcPct val="0"/>
                </a:spcBef>
                <a:spcAft>
                  <a:spcPct val="0"/>
                </a:spcAft>
                <a:defRPr sz="3600" b="1">
                  <a:solidFill>
                    <a:schemeClr val="tx1"/>
                  </a:solidFill>
                  <a:latin typeface="Arial" charset="0"/>
                </a:defRPr>
              </a:lvl8pPr>
              <a:lvl9pPr marL="3886200" indent="-228600" defTabSz="611188" eaLnBrk="0" fontAlgn="base" hangingPunct="0">
                <a:spcBef>
                  <a:spcPct val="0"/>
                </a:spcBef>
                <a:spcAft>
                  <a:spcPct val="0"/>
                </a:spcAft>
                <a:defRPr sz="3600" b="1">
                  <a:solidFill>
                    <a:schemeClr val="tx1"/>
                  </a:solidFill>
                  <a:latin typeface="Arial" charset="0"/>
                </a:defRPr>
              </a:lvl9pPr>
            </a:lstStyle>
            <a:p>
              <a:pPr marL="0" marR="0" lvl="0" indent="0" algn="r" defTabSz="611188" eaLnBrk="1" fontAlgn="base" latinLnBrk="0" hangingPunct="1">
                <a:lnSpc>
                  <a:spcPct val="100000"/>
                </a:lnSpc>
                <a:spcBef>
                  <a:spcPct val="50000"/>
                </a:spcBef>
                <a:spcAft>
                  <a:spcPct val="0"/>
                </a:spcAft>
                <a:buClrTx/>
                <a:buSzTx/>
                <a:buFontTx/>
                <a:buNone/>
                <a:tabLst/>
                <a:defRPr/>
              </a:pPr>
              <a:r>
                <a:rPr kumimoji="0" lang="en-GB" altLang="en-US" sz="2800" b="0" i="0" u="none" strike="noStrike" kern="0" cap="none" spc="0" normalizeH="0" baseline="0" noProof="0" dirty="0" smtClean="0">
                  <a:ln>
                    <a:noFill/>
                  </a:ln>
                  <a:solidFill>
                    <a:srgbClr val="FF0000"/>
                  </a:solidFill>
                  <a:effectLst/>
                  <a:uLnTx/>
                  <a:uFillTx/>
                  <a:latin typeface="+mn-lt"/>
                </a:rPr>
                <a:t>RED</a:t>
              </a:r>
            </a:p>
          </p:txBody>
        </p:sp>
        <p:sp>
          <p:nvSpPr>
            <p:cNvPr id="11" name="Text Box 16"/>
            <p:cNvSpPr txBox="1">
              <a:spLocks noChangeArrowheads="1"/>
            </p:cNvSpPr>
            <p:nvPr/>
          </p:nvSpPr>
          <p:spPr bwMode="auto">
            <a:xfrm>
              <a:off x="2339975" y="1700213"/>
              <a:ext cx="4887913" cy="86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61100" tIns="30550" rIns="61100" bIns="30550">
              <a:spAutoFit/>
            </a:bodyPr>
            <a:lstStyle>
              <a:lvl1pPr defTabSz="611188" eaLnBrk="0" hangingPunct="0">
                <a:defRPr sz="3600" b="1">
                  <a:solidFill>
                    <a:schemeClr val="tx1"/>
                  </a:solidFill>
                  <a:latin typeface="Arial" charset="0"/>
                </a:defRPr>
              </a:lvl1pPr>
              <a:lvl2pPr marL="742950" indent="-285750" defTabSz="611188" eaLnBrk="0" hangingPunct="0">
                <a:defRPr sz="3600" b="1">
                  <a:solidFill>
                    <a:schemeClr val="tx1"/>
                  </a:solidFill>
                  <a:latin typeface="Arial" charset="0"/>
                </a:defRPr>
              </a:lvl2pPr>
              <a:lvl3pPr marL="1143000" indent="-228600" defTabSz="611188" eaLnBrk="0" hangingPunct="0">
                <a:defRPr sz="3600" b="1">
                  <a:solidFill>
                    <a:schemeClr val="tx1"/>
                  </a:solidFill>
                  <a:latin typeface="Arial" charset="0"/>
                </a:defRPr>
              </a:lvl3pPr>
              <a:lvl4pPr marL="1600200" indent="-228600" defTabSz="611188" eaLnBrk="0" hangingPunct="0">
                <a:defRPr sz="3600" b="1">
                  <a:solidFill>
                    <a:schemeClr val="tx1"/>
                  </a:solidFill>
                  <a:latin typeface="Arial" charset="0"/>
                </a:defRPr>
              </a:lvl4pPr>
              <a:lvl5pPr marL="2057400" indent="-228600" defTabSz="611188" eaLnBrk="0" hangingPunct="0">
                <a:defRPr sz="3600" b="1">
                  <a:solidFill>
                    <a:schemeClr val="tx1"/>
                  </a:solidFill>
                  <a:latin typeface="Arial" charset="0"/>
                </a:defRPr>
              </a:lvl5pPr>
              <a:lvl6pPr marL="2514600" indent="-228600" defTabSz="611188" eaLnBrk="0" fontAlgn="base" hangingPunct="0">
                <a:spcBef>
                  <a:spcPct val="0"/>
                </a:spcBef>
                <a:spcAft>
                  <a:spcPct val="0"/>
                </a:spcAft>
                <a:defRPr sz="3600" b="1">
                  <a:solidFill>
                    <a:schemeClr val="tx1"/>
                  </a:solidFill>
                  <a:latin typeface="Arial" charset="0"/>
                </a:defRPr>
              </a:lvl6pPr>
              <a:lvl7pPr marL="2971800" indent="-228600" defTabSz="611188" eaLnBrk="0" fontAlgn="base" hangingPunct="0">
                <a:spcBef>
                  <a:spcPct val="0"/>
                </a:spcBef>
                <a:spcAft>
                  <a:spcPct val="0"/>
                </a:spcAft>
                <a:defRPr sz="3600" b="1">
                  <a:solidFill>
                    <a:schemeClr val="tx1"/>
                  </a:solidFill>
                  <a:latin typeface="Arial" charset="0"/>
                </a:defRPr>
              </a:lvl7pPr>
              <a:lvl8pPr marL="3429000" indent="-228600" defTabSz="611188" eaLnBrk="0" fontAlgn="base" hangingPunct="0">
                <a:spcBef>
                  <a:spcPct val="0"/>
                </a:spcBef>
                <a:spcAft>
                  <a:spcPct val="0"/>
                </a:spcAft>
                <a:defRPr sz="3600" b="1">
                  <a:solidFill>
                    <a:schemeClr val="tx1"/>
                  </a:solidFill>
                  <a:latin typeface="Arial" charset="0"/>
                </a:defRPr>
              </a:lvl8pPr>
              <a:lvl9pPr marL="3886200" indent="-228600" defTabSz="611188" eaLnBrk="0" fontAlgn="base" hangingPunct="0">
                <a:spcBef>
                  <a:spcPct val="0"/>
                </a:spcBef>
                <a:spcAft>
                  <a:spcPct val="0"/>
                </a:spcAft>
                <a:defRPr sz="3600" b="1">
                  <a:solidFill>
                    <a:schemeClr val="tx1"/>
                  </a:solidFill>
                  <a:latin typeface="Arial" charset="0"/>
                </a:defRPr>
              </a:lvl9pPr>
            </a:lstStyle>
            <a:p>
              <a:pPr marL="0" marR="0" lvl="0" indent="0" algn="just" defTabSz="611188" eaLnBrk="1" fontAlgn="base" latinLnBrk="0" hangingPunct="1">
                <a:lnSpc>
                  <a:spcPct val="100000"/>
                </a:lnSpc>
                <a:spcBef>
                  <a:spcPct val="50000"/>
                </a:spcBef>
                <a:spcAft>
                  <a:spcPct val="0"/>
                </a:spcAft>
                <a:buClrTx/>
                <a:buSzTx/>
                <a:buFontTx/>
                <a:buNone/>
                <a:tabLst/>
                <a:defRPr/>
              </a:pPr>
              <a:r>
                <a:rPr kumimoji="0" lang="en-GB" altLang="en-US" sz="1600" b="0" i="0" u="none" strike="noStrike" kern="0" cap="none" spc="0" normalizeH="0" baseline="0" noProof="0" dirty="0" smtClean="0">
                  <a:ln>
                    <a:noFill/>
                  </a:ln>
                  <a:solidFill>
                    <a:srgbClr val="000000"/>
                  </a:solidFill>
                  <a:effectLst/>
                  <a:uLnTx/>
                  <a:uFillTx/>
                  <a:latin typeface="+mn-lt"/>
                </a:rPr>
                <a:t>Great power of attraction but too much can be tiring. Hot, bold, exciting, festive, passionate, positive. Red can be associated with rage, aggression, danger, courage, masculinity and speed</a:t>
              </a:r>
              <a:r>
                <a:rPr kumimoji="0" lang="en-GB" altLang="en-US" sz="1600" b="0" i="0" u="none" strike="noStrike" kern="0" cap="none" spc="0" normalizeH="0" baseline="0" noProof="0" dirty="0" smtClean="0">
                  <a:ln>
                    <a:noFill/>
                  </a:ln>
                  <a:solidFill>
                    <a:srgbClr val="FFFFFF"/>
                  </a:solidFill>
                  <a:effectLst/>
                  <a:uLnTx/>
                  <a:uFillTx/>
                  <a:latin typeface="+mn-lt"/>
                </a:rPr>
                <a:t>.</a:t>
              </a:r>
            </a:p>
          </p:txBody>
        </p:sp>
        <p:sp>
          <p:nvSpPr>
            <p:cNvPr id="12" name="Text Box 17"/>
            <p:cNvSpPr txBox="1">
              <a:spLocks noChangeArrowheads="1"/>
            </p:cNvSpPr>
            <p:nvPr/>
          </p:nvSpPr>
          <p:spPr bwMode="auto">
            <a:xfrm>
              <a:off x="2339975" y="2781300"/>
              <a:ext cx="4887913" cy="70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61100" tIns="30550" rIns="61100" bIns="30550">
              <a:spAutoFit/>
            </a:bodyPr>
            <a:lstStyle>
              <a:lvl1pPr defTabSz="611188" eaLnBrk="0" hangingPunct="0">
                <a:defRPr sz="3600" b="1">
                  <a:solidFill>
                    <a:schemeClr val="tx1"/>
                  </a:solidFill>
                  <a:latin typeface="Arial" charset="0"/>
                </a:defRPr>
              </a:lvl1pPr>
              <a:lvl2pPr marL="742950" indent="-285750" defTabSz="611188" eaLnBrk="0" hangingPunct="0">
                <a:defRPr sz="3600" b="1">
                  <a:solidFill>
                    <a:schemeClr val="tx1"/>
                  </a:solidFill>
                  <a:latin typeface="Arial" charset="0"/>
                </a:defRPr>
              </a:lvl2pPr>
              <a:lvl3pPr marL="1143000" indent="-228600" defTabSz="611188" eaLnBrk="0" hangingPunct="0">
                <a:defRPr sz="3600" b="1">
                  <a:solidFill>
                    <a:schemeClr val="tx1"/>
                  </a:solidFill>
                  <a:latin typeface="Arial" charset="0"/>
                </a:defRPr>
              </a:lvl3pPr>
              <a:lvl4pPr marL="1600200" indent="-228600" defTabSz="611188" eaLnBrk="0" hangingPunct="0">
                <a:defRPr sz="3600" b="1">
                  <a:solidFill>
                    <a:schemeClr val="tx1"/>
                  </a:solidFill>
                  <a:latin typeface="Arial" charset="0"/>
                </a:defRPr>
              </a:lvl4pPr>
              <a:lvl5pPr marL="2057400" indent="-228600" defTabSz="611188" eaLnBrk="0" hangingPunct="0">
                <a:defRPr sz="3600" b="1">
                  <a:solidFill>
                    <a:schemeClr val="tx1"/>
                  </a:solidFill>
                  <a:latin typeface="Arial" charset="0"/>
                </a:defRPr>
              </a:lvl5pPr>
              <a:lvl6pPr marL="2514600" indent="-228600" defTabSz="611188" eaLnBrk="0" fontAlgn="base" hangingPunct="0">
                <a:spcBef>
                  <a:spcPct val="0"/>
                </a:spcBef>
                <a:spcAft>
                  <a:spcPct val="0"/>
                </a:spcAft>
                <a:defRPr sz="3600" b="1">
                  <a:solidFill>
                    <a:schemeClr val="tx1"/>
                  </a:solidFill>
                  <a:latin typeface="Arial" charset="0"/>
                </a:defRPr>
              </a:lvl6pPr>
              <a:lvl7pPr marL="2971800" indent="-228600" defTabSz="611188" eaLnBrk="0" fontAlgn="base" hangingPunct="0">
                <a:spcBef>
                  <a:spcPct val="0"/>
                </a:spcBef>
                <a:spcAft>
                  <a:spcPct val="0"/>
                </a:spcAft>
                <a:defRPr sz="3600" b="1">
                  <a:solidFill>
                    <a:schemeClr val="tx1"/>
                  </a:solidFill>
                  <a:latin typeface="Arial" charset="0"/>
                </a:defRPr>
              </a:lvl7pPr>
              <a:lvl8pPr marL="3429000" indent="-228600" defTabSz="611188" eaLnBrk="0" fontAlgn="base" hangingPunct="0">
                <a:spcBef>
                  <a:spcPct val="0"/>
                </a:spcBef>
                <a:spcAft>
                  <a:spcPct val="0"/>
                </a:spcAft>
                <a:defRPr sz="3600" b="1">
                  <a:solidFill>
                    <a:schemeClr val="tx1"/>
                  </a:solidFill>
                  <a:latin typeface="Arial" charset="0"/>
                </a:defRPr>
              </a:lvl8pPr>
              <a:lvl9pPr marL="3886200" indent="-228600" defTabSz="611188" eaLnBrk="0" fontAlgn="base" hangingPunct="0">
                <a:spcBef>
                  <a:spcPct val="0"/>
                </a:spcBef>
                <a:spcAft>
                  <a:spcPct val="0"/>
                </a:spcAft>
                <a:defRPr sz="3600" b="1">
                  <a:solidFill>
                    <a:schemeClr val="tx1"/>
                  </a:solidFill>
                  <a:latin typeface="Arial" charset="0"/>
                </a:defRPr>
              </a:lvl9pPr>
            </a:lstStyle>
            <a:p>
              <a:pPr marL="0" marR="0" lvl="0" indent="0" algn="just" defTabSz="611188" eaLnBrk="1" fontAlgn="base" latinLnBrk="0" hangingPunct="1">
                <a:lnSpc>
                  <a:spcPct val="100000"/>
                </a:lnSpc>
                <a:spcBef>
                  <a:spcPct val="50000"/>
                </a:spcBef>
                <a:spcAft>
                  <a:spcPct val="0"/>
                </a:spcAft>
                <a:buClrTx/>
                <a:buSzTx/>
                <a:buFontTx/>
                <a:buNone/>
                <a:tabLst/>
                <a:defRPr/>
              </a:pPr>
              <a:r>
                <a:rPr kumimoji="0" lang="en-GB" altLang="en-US" sz="1600" b="0" i="0" u="none" strike="noStrike" kern="0" cap="none" spc="0" normalizeH="0" baseline="0" noProof="0" dirty="0" smtClean="0">
                  <a:ln>
                    <a:noFill/>
                  </a:ln>
                  <a:solidFill>
                    <a:srgbClr val="000000"/>
                  </a:solidFill>
                  <a:effectLst/>
                  <a:uLnTx/>
                  <a:uFillTx/>
                  <a:latin typeface="+mn-lt"/>
                </a:rPr>
                <a:t>The colour which is most easily seen (luminous). Bright, pleasant, happy, sunny, lively and cheerful. Yellow is often associated with sunshine and holidays.</a:t>
              </a:r>
            </a:p>
          </p:txBody>
        </p:sp>
        <p:sp>
          <p:nvSpPr>
            <p:cNvPr id="13" name="Text Box 18"/>
            <p:cNvSpPr txBox="1">
              <a:spLocks noChangeArrowheads="1"/>
            </p:cNvSpPr>
            <p:nvPr/>
          </p:nvSpPr>
          <p:spPr bwMode="auto">
            <a:xfrm>
              <a:off x="2339975" y="3644900"/>
              <a:ext cx="4887913" cy="72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61100" tIns="30550" rIns="61100" bIns="30550">
              <a:spAutoFit/>
            </a:bodyPr>
            <a:lstStyle>
              <a:lvl1pPr defTabSz="611188" eaLnBrk="0" hangingPunct="0">
                <a:defRPr sz="3600" b="1">
                  <a:solidFill>
                    <a:schemeClr val="tx1"/>
                  </a:solidFill>
                  <a:latin typeface="Arial" charset="0"/>
                </a:defRPr>
              </a:lvl1pPr>
              <a:lvl2pPr marL="742950" indent="-285750" defTabSz="611188" eaLnBrk="0" hangingPunct="0">
                <a:defRPr sz="3600" b="1">
                  <a:solidFill>
                    <a:schemeClr val="tx1"/>
                  </a:solidFill>
                  <a:latin typeface="Arial" charset="0"/>
                </a:defRPr>
              </a:lvl2pPr>
              <a:lvl3pPr marL="1143000" indent="-228600" defTabSz="611188" eaLnBrk="0" hangingPunct="0">
                <a:defRPr sz="3600" b="1">
                  <a:solidFill>
                    <a:schemeClr val="tx1"/>
                  </a:solidFill>
                  <a:latin typeface="Arial" charset="0"/>
                </a:defRPr>
              </a:lvl3pPr>
              <a:lvl4pPr marL="1600200" indent="-228600" defTabSz="611188" eaLnBrk="0" hangingPunct="0">
                <a:defRPr sz="3600" b="1">
                  <a:solidFill>
                    <a:schemeClr val="tx1"/>
                  </a:solidFill>
                  <a:latin typeface="Arial" charset="0"/>
                </a:defRPr>
              </a:lvl4pPr>
              <a:lvl5pPr marL="2057400" indent="-228600" defTabSz="611188" eaLnBrk="0" hangingPunct="0">
                <a:defRPr sz="3600" b="1">
                  <a:solidFill>
                    <a:schemeClr val="tx1"/>
                  </a:solidFill>
                  <a:latin typeface="Arial" charset="0"/>
                </a:defRPr>
              </a:lvl5pPr>
              <a:lvl6pPr marL="2514600" indent="-228600" defTabSz="611188" eaLnBrk="0" fontAlgn="base" hangingPunct="0">
                <a:spcBef>
                  <a:spcPct val="0"/>
                </a:spcBef>
                <a:spcAft>
                  <a:spcPct val="0"/>
                </a:spcAft>
                <a:defRPr sz="3600" b="1">
                  <a:solidFill>
                    <a:schemeClr val="tx1"/>
                  </a:solidFill>
                  <a:latin typeface="Arial" charset="0"/>
                </a:defRPr>
              </a:lvl6pPr>
              <a:lvl7pPr marL="2971800" indent="-228600" defTabSz="611188" eaLnBrk="0" fontAlgn="base" hangingPunct="0">
                <a:spcBef>
                  <a:spcPct val="0"/>
                </a:spcBef>
                <a:spcAft>
                  <a:spcPct val="0"/>
                </a:spcAft>
                <a:defRPr sz="3600" b="1">
                  <a:solidFill>
                    <a:schemeClr val="tx1"/>
                  </a:solidFill>
                  <a:latin typeface="Arial" charset="0"/>
                </a:defRPr>
              </a:lvl7pPr>
              <a:lvl8pPr marL="3429000" indent="-228600" defTabSz="611188" eaLnBrk="0" fontAlgn="base" hangingPunct="0">
                <a:spcBef>
                  <a:spcPct val="0"/>
                </a:spcBef>
                <a:spcAft>
                  <a:spcPct val="0"/>
                </a:spcAft>
                <a:defRPr sz="3600" b="1">
                  <a:solidFill>
                    <a:schemeClr val="tx1"/>
                  </a:solidFill>
                  <a:latin typeface="Arial" charset="0"/>
                </a:defRPr>
              </a:lvl8pPr>
              <a:lvl9pPr marL="3886200" indent="-228600" defTabSz="611188" eaLnBrk="0" fontAlgn="base" hangingPunct="0">
                <a:spcBef>
                  <a:spcPct val="0"/>
                </a:spcBef>
                <a:spcAft>
                  <a:spcPct val="0"/>
                </a:spcAft>
                <a:defRPr sz="3600" b="1">
                  <a:solidFill>
                    <a:schemeClr val="tx1"/>
                  </a:solidFill>
                  <a:latin typeface="Arial" charset="0"/>
                </a:defRPr>
              </a:lvl9pPr>
            </a:lstStyle>
            <a:p>
              <a:pPr marL="0" marR="0" lvl="0" indent="0" algn="just" defTabSz="611188" eaLnBrk="1" fontAlgn="base" latinLnBrk="0" hangingPunct="1">
                <a:lnSpc>
                  <a:spcPct val="100000"/>
                </a:lnSpc>
                <a:spcBef>
                  <a:spcPct val="50000"/>
                </a:spcBef>
                <a:spcAft>
                  <a:spcPct val="0"/>
                </a:spcAft>
                <a:buClrTx/>
                <a:buSzTx/>
                <a:buFontTx/>
                <a:buNone/>
                <a:tabLst/>
                <a:defRPr/>
              </a:pPr>
              <a:r>
                <a:rPr kumimoji="0" lang="en-GB" altLang="en-US" sz="1600" b="0" i="0" u="none" strike="noStrike" kern="0" cap="none" spc="0" normalizeH="0" baseline="0" noProof="0" dirty="0" smtClean="0">
                  <a:ln>
                    <a:noFill/>
                  </a:ln>
                  <a:solidFill>
                    <a:srgbClr val="000000"/>
                  </a:solidFill>
                  <a:effectLst/>
                  <a:uLnTx/>
                  <a:uFillTx/>
                  <a:latin typeface="+mn-lt"/>
                </a:rPr>
                <a:t>Blue is more formal than red or yellow. Cool, sophisticated, aristocratic, serene, passive, elegant and reliable. Rarely used in food because of its association with mould</a:t>
              </a:r>
              <a:r>
                <a:rPr kumimoji="0" lang="en-GB" altLang="en-US" sz="1800" b="0" i="0" u="none" strike="noStrike" kern="0" cap="none" spc="0" normalizeH="0" baseline="0" noProof="0" dirty="0" smtClean="0">
                  <a:ln>
                    <a:noFill/>
                  </a:ln>
                  <a:solidFill>
                    <a:srgbClr val="000000"/>
                  </a:solidFill>
                  <a:effectLst/>
                  <a:uLnTx/>
                  <a:uFillTx/>
                  <a:latin typeface="+mn-lt"/>
                </a:rPr>
                <a:t>. </a:t>
              </a:r>
              <a:r>
                <a:rPr kumimoji="0" lang="en-GB" altLang="en-US" sz="1600" b="0" i="0" u="none" strike="noStrike" kern="0" cap="none" spc="0" normalizeH="0" baseline="0" noProof="0" dirty="0" smtClean="0">
                  <a:ln>
                    <a:noFill/>
                  </a:ln>
                  <a:solidFill>
                    <a:srgbClr val="000000"/>
                  </a:solidFill>
                  <a:effectLst/>
                  <a:uLnTx/>
                  <a:uFillTx/>
                  <a:latin typeface="+mn-lt"/>
                </a:rPr>
                <a:t>Associated with reliability</a:t>
              </a:r>
            </a:p>
          </p:txBody>
        </p:sp>
        <p:sp>
          <p:nvSpPr>
            <p:cNvPr id="14" name="Text Box 19"/>
            <p:cNvSpPr txBox="1">
              <a:spLocks noChangeArrowheads="1"/>
            </p:cNvSpPr>
            <p:nvPr/>
          </p:nvSpPr>
          <p:spPr bwMode="auto">
            <a:xfrm>
              <a:off x="2268538" y="4548186"/>
              <a:ext cx="4887912" cy="5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61100" tIns="30550" rIns="61100" bIns="30550">
              <a:spAutoFit/>
            </a:bodyPr>
            <a:lstStyle>
              <a:lvl1pPr defTabSz="611188" eaLnBrk="0" hangingPunct="0">
                <a:defRPr sz="3600" b="1">
                  <a:solidFill>
                    <a:schemeClr val="tx1"/>
                  </a:solidFill>
                  <a:latin typeface="Arial" charset="0"/>
                </a:defRPr>
              </a:lvl1pPr>
              <a:lvl2pPr marL="742950" indent="-285750" defTabSz="611188" eaLnBrk="0" hangingPunct="0">
                <a:defRPr sz="3600" b="1">
                  <a:solidFill>
                    <a:schemeClr val="tx1"/>
                  </a:solidFill>
                  <a:latin typeface="Arial" charset="0"/>
                </a:defRPr>
              </a:lvl2pPr>
              <a:lvl3pPr marL="1143000" indent="-228600" defTabSz="611188" eaLnBrk="0" hangingPunct="0">
                <a:defRPr sz="3600" b="1">
                  <a:solidFill>
                    <a:schemeClr val="tx1"/>
                  </a:solidFill>
                  <a:latin typeface="Arial" charset="0"/>
                </a:defRPr>
              </a:lvl3pPr>
              <a:lvl4pPr marL="1600200" indent="-228600" defTabSz="611188" eaLnBrk="0" hangingPunct="0">
                <a:defRPr sz="3600" b="1">
                  <a:solidFill>
                    <a:schemeClr val="tx1"/>
                  </a:solidFill>
                  <a:latin typeface="Arial" charset="0"/>
                </a:defRPr>
              </a:lvl4pPr>
              <a:lvl5pPr marL="2057400" indent="-228600" defTabSz="611188" eaLnBrk="0" hangingPunct="0">
                <a:defRPr sz="3600" b="1">
                  <a:solidFill>
                    <a:schemeClr val="tx1"/>
                  </a:solidFill>
                  <a:latin typeface="Arial" charset="0"/>
                </a:defRPr>
              </a:lvl5pPr>
              <a:lvl6pPr marL="2514600" indent="-228600" defTabSz="611188" eaLnBrk="0" fontAlgn="base" hangingPunct="0">
                <a:spcBef>
                  <a:spcPct val="0"/>
                </a:spcBef>
                <a:spcAft>
                  <a:spcPct val="0"/>
                </a:spcAft>
                <a:defRPr sz="3600" b="1">
                  <a:solidFill>
                    <a:schemeClr val="tx1"/>
                  </a:solidFill>
                  <a:latin typeface="Arial" charset="0"/>
                </a:defRPr>
              </a:lvl6pPr>
              <a:lvl7pPr marL="2971800" indent="-228600" defTabSz="611188" eaLnBrk="0" fontAlgn="base" hangingPunct="0">
                <a:spcBef>
                  <a:spcPct val="0"/>
                </a:spcBef>
                <a:spcAft>
                  <a:spcPct val="0"/>
                </a:spcAft>
                <a:defRPr sz="3600" b="1">
                  <a:solidFill>
                    <a:schemeClr val="tx1"/>
                  </a:solidFill>
                  <a:latin typeface="Arial" charset="0"/>
                </a:defRPr>
              </a:lvl7pPr>
              <a:lvl8pPr marL="3429000" indent="-228600" defTabSz="611188" eaLnBrk="0" fontAlgn="base" hangingPunct="0">
                <a:spcBef>
                  <a:spcPct val="0"/>
                </a:spcBef>
                <a:spcAft>
                  <a:spcPct val="0"/>
                </a:spcAft>
                <a:defRPr sz="3600" b="1">
                  <a:solidFill>
                    <a:schemeClr val="tx1"/>
                  </a:solidFill>
                  <a:latin typeface="Arial" charset="0"/>
                </a:defRPr>
              </a:lvl8pPr>
              <a:lvl9pPr marL="3886200" indent="-228600" defTabSz="611188" eaLnBrk="0" fontAlgn="base" hangingPunct="0">
                <a:spcBef>
                  <a:spcPct val="0"/>
                </a:spcBef>
                <a:spcAft>
                  <a:spcPct val="0"/>
                </a:spcAft>
                <a:defRPr sz="3600" b="1">
                  <a:solidFill>
                    <a:schemeClr val="tx1"/>
                  </a:solidFill>
                  <a:latin typeface="Arial" charset="0"/>
                </a:defRPr>
              </a:lvl9pPr>
            </a:lstStyle>
            <a:p>
              <a:pPr marL="0" marR="0" lvl="0" indent="0" algn="just" defTabSz="611188" eaLnBrk="1" fontAlgn="base" latinLnBrk="0" hangingPunct="1">
                <a:lnSpc>
                  <a:spcPct val="100000"/>
                </a:lnSpc>
                <a:spcBef>
                  <a:spcPct val="50000"/>
                </a:spcBef>
                <a:spcAft>
                  <a:spcPct val="0"/>
                </a:spcAft>
                <a:buClrTx/>
                <a:buSzTx/>
                <a:buFontTx/>
                <a:buNone/>
                <a:tabLst/>
                <a:defRPr/>
              </a:pPr>
              <a:r>
                <a:rPr kumimoji="0" lang="en-GB" altLang="en-US" sz="1600" b="0" i="0" u="none" strike="noStrike" kern="0" cap="none" spc="0" normalizeH="0" baseline="0" noProof="0" dirty="0" smtClean="0">
                  <a:ln>
                    <a:noFill/>
                  </a:ln>
                  <a:solidFill>
                    <a:srgbClr val="000000"/>
                  </a:solidFill>
                  <a:effectLst/>
                  <a:uLnTx/>
                  <a:uFillTx/>
                  <a:latin typeface="+mn-lt"/>
                </a:rPr>
                <a:t>Sunny, cheerful, warm and happy. Orange is one of the appetite colours associated with flavour, energy and vitality.</a:t>
              </a:r>
            </a:p>
          </p:txBody>
        </p:sp>
        <p:sp>
          <p:nvSpPr>
            <p:cNvPr id="15" name="Text Box 20"/>
            <p:cNvSpPr txBox="1">
              <a:spLocks noChangeArrowheads="1"/>
            </p:cNvSpPr>
            <p:nvPr/>
          </p:nvSpPr>
          <p:spPr bwMode="auto">
            <a:xfrm>
              <a:off x="2268538" y="5229225"/>
              <a:ext cx="4887912" cy="70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61100" tIns="30550" rIns="61100" bIns="30550">
              <a:spAutoFit/>
            </a:bodyPr>
            <a:lstStyle>
              <a:lvl1pPr defTabSz="611188" eaLnBrk="0" hangingPunct="0">
                <a:defRPr sz="3600" b="1">
                  <a:solidFill>
                    <a:schemeClr val="tx1"/>
                  </a:solidFill>
                  <a:latin typeface="Arial" charset="0"/>
                </a:defRPr>
              </a:lvl1pPr>
              <a:lvl2pPr marL="742950" indent="-285750" defTabSz="611188" eaLnBrk="0" hangingPunct="0">
                <a:defRPr sz="3600" b="1">
                  <a:solidFill>
                    <a:schemeClr val="tx1"/>
                  </a:solidFill>
                  <a:latin typeface="Arial" charset="0"/>
                </a:defRPr>
              </a:lvl2pPr>
              <a:lvl3pPr marL="1143000" indent="-228600" defTabSz="611188" eaLnBrk="0" hangingPunct="0">
                <a:defRPr sz="3600" b="1">
                  <a:solidFill>
                    <a:schemeClr val="tx1"/>
                  </a:solidFill>
                  <a:latin typeface="Arial" charset="0"/>
                </a:defRPr>
              </a:lvl3pPr>
              <a:lvl4pPr marL="1600200" indent="-228600" defTabSz="611188" eaLnBrk="0" hangingPunct="0">
                <a:defRPr sz="3600" b="1">
                  <a:solidFill>
                    <a:schemeClr val="tx1"/>
                  </a:solidFill>
                  <a:latin typeface="Arial" charset="0"/>
                </a:defRPr>
              </a:lvl4pPr>
              <a:lvl5pPr marL="2057400" indent="-228600" defTabSz="611188" eaLnBrk="0" hangingPunct="0">
                <a:defRPr sz="3600" b="1">
                  <a:solidFill>
                    <a:schemeClr val="tx1"/>
                  </a:solidFill>
                  <a:latin typeface="Arial" charset="0"/>
                </a:defRPr>
              </a:lvl5pPr>
              <a:lvl6pPr marL="2514600" indent="-228600" defTabSz="611188" eaLnBrk="0" fontAlgn="base" hangingPunct="0">
                <a:spcBef>
                  <a:spcPct val="0"/>
                </a:spcBef>
                <a:spcAft>
                  <a:spcPct val="0"/>
                </a:spcAft>
                <a:defRPr sz="3600" b="1">
                  <a:solidFill>
                    <a:schemeClr val="tx1"/>
                  </a:solidFill>
                  <a:latin typeface="Arial" charset="0"/>
                </a:defRPr>
              </a:lvl6pPr>
              <a:lvl7pPr marL="2971800" indent="-228600" defTabSz="611188" eaLnBrk="0" fontAlgn="base" hangingPunct="0">
                <a:spcBef>
                  <a:spcPct val="0"/>
                </a:spcBef>
                <a:spcAft>
                  <a:spcPct val="0"/>
                </a:spcAft>
                <a:defRPr sz="3600" b="1">
                  <a:solidFill>
                    <a:schemeClr val="tx1"/>
                  </a:solidFill>
                  <a:latin typeface="Arial" charset="0"/>
                </a:defRPr>
              </a:lvl7pPr>
              <a:lvl8pPr marL="3429000" indent="-228600" defTabSz="611188" eaLnBrk="0" fontAlgn="base" hangingPunct="0">
                <a:spcBef>
                  <a:spcPct val="0"/>
                </a:spcBef>
                <a:spcAft>
                  <a:spcPct val="0"/>
                </a:spcAft>
                <a:defRPr sz="3600" b="1">
                  <a:solidFill>
                    <a:schemeClr val="tx1"/>
                  </a:solidFill>
                  <a:latin typeface="Arial" charset="0"/>
                </a:defRPr>
              </a:lvl8pPr>
              <a:lvl9pPr marL="3886200" indent="-228600" defTabSz="611188" eaLnBrk="0" fontAlgn="base" hangingPunct="0">
                <a:spcBef>
                  <a:spcPct val="0"/>
                </a:spcBef>
                <a:spcAft>
                  <a:spcPct val="0"/>
                </a:spcAft>
                <a:defRPr sz="3600" b="1">
                  <a:solidFill>
                    <a:schemeClr val="tx1"/>
                  </a:solidFill>
                  <a:latin typeface="Arial" charset="0"/>
                </a:defRPr>
              </a:lvl9pPr>
            </a:lstStyle>
            <a:p>
              <a:pPr marL="0" marR="0" lvl="0" indent="0" algn="just" defTabSz="611188" eaLnBrk="1" fontAlgn="base" latinLnBrk="0" hangingPunct="1">
                <a:lnSpc>
                  <a:spcPct val="100000"/>
                </a:lnSpc>
                <a:spcBef>
                  <a:spcPct val="50000"/>
                </a:spcBef>
                <a:spcAft>
                  <a:spcPct val="0"/>
                </a:spcAft>
                <a:buClrTx/>
                <a:buSzTx/>
                <a:buFontTx/>
                <a:buNone/>
                <a:tabLst/>
                <a:defRPr/>
              </a:pPr>
              <a:r>
                <a:rPr kumimoji="0" lang="en-GB" altLang="en-US" sz="1600" b="0" i="0" u="none" strike="noStrike" kern="0" cap="none" spc="0" normalizeH="0" baseline="0" noProof="0" dirty="0" smtClean="0">
                  <a:ln>
                    <a:noFill/>
                  </a:ln>
                  <a:solidFill>
                    <a:srgbClr val="000000"/>
                  </a:solidFill>
                  <a:effectLst/>
                  <a:uLnTx/>
                  <a:uFillTx/>
                  <a:latin typeface="+mn-lt"/>
                </a:rPr>
                <a:t>Green is the most restful of all of the colours. Fresh, youthful, cool, soothing, natural and informal. It is also associated with safety, health and environmental concern.</a:t>
              </a:r>
            </a:p>
          </p:txBody>
        </p:sp>
      </p:grpSp>
    </p:spTree>
    <p:extLst>
      <p:ext uri="{BB962C8B-B14F-4D97-AF65-F5344CB8AC3E}">
        <p14:creationId xmlns:p14="http://schemas.microsoft.com/office/powerpoint/2010/main" val="2621316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functions of colour</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8094354" cy="520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070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229600" cy="4525963"/>
          </a:xfrm>
        </p:spPr>
        <p:txBody>
          <a:bodyPr/>
          <a:lstStyle/>
          <a:p>
            <a:pPr marL="0" indent="0">
              <a:buNone/>
            </a:pPr>
            <a:r>
              <a:rPr lang="en-GB" dirty="0"/>
              <a:t>In Graphic Communication we use colour extensively.  However, we do not simply use it for the sake of using it. We use it for specific purposes. We select certain colours to render, design and tone products to suit the individual environment.</a:t>
            </a:r>
          </a:p>
          <a:p>
            <a:pPr marL="0" indent="0">
              <a:buNone/>
            </a:pPr>
            <a:endParaRPr lang="en-GB" dirty="0"/>
          </a:p>
        </p:txBody>
      </p:sp>
    </p:spTree>
    <p:extLst>
      <p:ext uri="{BB962C8B-B14F-4D97-AF65-F5344CB8AC3E}">
        <p14:creationId xmlns:p14="http://schemas.microsoft.com/office/powerpoint/2010/main" val="2937183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Colour Association</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We are surrounded by colours everywhere and colours are involved in everything we do, both consciously and sub-consciously. In the following few slides we will take a look at what certain colours mean to us and how they are manipulated in every day life. . .</a:t>
            </a:r>
          </a:p>
          <a:p>
            <a:pPr marL="0" indent="0">
              <a:buNone/>
            </a:pPr>
            <a:endParaRPr lang="en-GB" dirty="0"/>
          </a:p>
        </p:txBody>
      </p:sp>
    </p:spTree>
    <p:extLst>
      <p:ext uri="{BB962C8B-B14F-4D97-AF65-F5344CB8AC3E}">
        <p14:creationId xmlns:p14="http://schemas.microsoft.com/office/powerpoint/2010/main" val="2924984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RED</a:t>
            </a:r>
            <a:endParaRPr lang="en-GB" dirty="0">
              <a:solidFill>
                <a:srgbClr val="FF0000"/>
              </a:solidFill>
            </a:endParaRPr>
          </a:p>
        </p:txBody>
      </p:sp>
      <p:sp>
        <p:nvSpPr>
          <p:cNvPr id="3" name="Content Placeholder 2"/>
          <p:cNvSpPr>
            <a:spLocks noGrp="1"/>
          </p:cNvSpPr>
          <p:nvPr>
            <p:ph idx="1"/>
          </p:nvPr>
        </p:nvSpPr>
        <p:spPr/>
        <p:txBody>
          <a:bodyPr/>
          <a:lstStyle/>
          <a:p>
            <a:pPr marL="0" indent="0">
              <a:buNone/>
            </a:pPr>
            <a:r>
              <a:rPr lang="en-GB" altLang="en-US" sz="1800" dirty="0">
                <a:solidFill>
                  <a:srgbClr val="FF3300"/>
                </a:solidFill>
              </a:rPr>
              <a:t>Red is associated with areas such as passion, danger, speed, stopping, blood, fear and warmth.  Certain items will be coloured red due to this colour association.</a:t>
            </a: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2708920"/>
            <a:ext cx="7986713"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0521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BLUE</a:t>
            </a:r>
            <a:endParaRPr lang="en-GB" dirty="0">
              <a:solidFill>
                <a:schemeClr val="tx2"/>
              </a:solidFill>
            </a:endParaRPr>
          </a:p>
        </p:txBody>
      </p:sp>
      <p:sp>
        <p:nvSpPr>
          <p:cNvPr id="3" name="Content Placeholder 2"/>
          <p:cNvSpPr>
            <a:spLocks noGrp="1"/>
          </p:cNvSpPr>
          <p:nvPr>
            <p:ph idx="1"/>
          </p:nvPr>
        </p:nvSpPr>
        <p:spPr/>
        <p:txBody>
          <a:bodyPr/>
          <a:lstStyle/>
          <a:p>
            <a:pPr marL="0" indent="0">
              <a:buNone/>
            </a:pPr>
            <a:r>
              <a:rPr lang="en-GB" altLang="en-US" sz="1800" dirty="0">
                <a:solidFill>
                  <a:schemeClr val="tx2"/>
                </a:solidFill>
              </a:rPr>
              <a:t>Blue is a formal colour, it is associated with sophistication, elegance and reliability.  It is a cool colour which is rarely used in foods as it is associated with mould! For this reason, chef’s sticking plasters are blue.</a:t>
            </a:r>
          </a:p>
          <a:p>
            <a:pPr marL="0" indent="0">
              <a:buNone/>
            </a:pP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852936"/>
            <a:ext cx="75660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60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YELLOW</a:t>
            </a:r>
            <a:endParaRPr lang="en-GB" dirty="0">
              <a:solidFill>
                <a:srgbClr val="FFFF00"/>
              </a:solidFill>
            </a:endParaRPr>
          </a:p>
        </p:txBody>
      </p:sp>
      <p:sp>
        <p:nvSpPr>
          <p:cNvPr id="3" name="Content Placeholder 2"/>
          <p:cNvSpPr>
            <a:spLocks noGrp="1"/>
          </p:cNvSpPr>
          <p:nvPr>
            <p:ph idx="1"/>
          </p:nvPr>
        </p:nvSpPr>
        <p:spPr/>
        <p:txBody>
          <a:bodyPr/>
          <a:lstStyle/>
          <a:p>
            <a:pPr marL="0" indent="0">
              <a:buNone/>
            </a:pPr>
            <a:r>
              <a:rPr lang="en-GB" altLang="en-US" sz="1800" dirty="0">
                <a:solidFill>
                  <a:srgbClr val="FFFF66"/>
                </a:solidFill>
              </a:rPr>
              <a:t>Yellow is an easily seen, luminous colour.  It is associated with brightness, sunshine, holidays, being happy and cheerful. </a:t>
            </a:r>
          </a:p>
          <a:p>
            <a:pPr marL="0" indent="0">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93706"/>
            <a:ext cx="5395913"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368" y="4480446"/>
            <a:ext cx="3090863"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30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colour wheel</a:t>
            </a:r>
            <a:endParaRPr lang="en-GB" dirty="0"/>
          </a:p>
        </p:txBody>
      </p:sp>
      <p:sp>
        <p:nvSpPr>
          <p:cNvPr id="4" name="Content Placeholder 3"/>
          <p:cNvSpPr>
            <a:spLocks noGrp="1"/>
          </p:cNvSpPr>
          <p:nvPr>
            <p:ph sz="half" idx="1"/>
          </p:nvPr>
        </p:nvSpPr>
        <p:spPr/>
        <p:txBody>
          <a:bodyPr/>
          <a:lstStyle/>
          <a:p>
            <a:pPr marL="0" indent="0">
              <a:buNone/>
            </a:pPr>
            <a:r>
              <a:rPr lang="en-GB" dirty="0" smtClean="0"/>
              <a:t>The </a:t>
            </a:r>
            <a:r>
              <a:rPr lang="en-GB" dirty="0"/>
              <a:t>c</a:t>
            </a:r>
            <a:r>
              <a:rPr lang="en-GB" dirty="0" smtClean="0"/>
              <a:t>olour wheel is designed in a way to show how colours relate to each other. </a:t>
            </a:r>
          </a:p>
          <a:p>
            <a:pPr marL="0" indent="0">
              <a:buNone/>
            </a:pPr>
            <a:endParaRPr lang="en-GB" dirty="0"/>
          </a:p>
          <a:p>
            <a:pPr marL="0" indent="0">
              <a:buNone/>
            </a:pPr>
            <a:r>
              <a:rPr lang="en-GB" dirty="0" smtClean="0"/>
              <a:t>There are 3 layers of the colour wheel. </a:t>
            </a:r>
            <a:endParaRPr lang="en-GB" dirty="0"/>
          </a:p>
        </p:txBody>
      </p:sp>
      <p:pic>
        <p:nvPicPr>
          <p:cNvPr id="6" name="Content Placeholder 5"/>
          <p:cNvPicPr>
            <a:picLocks noGrp="1" noChangeAspect="1"/>
          </p:cNvPicPr>
          <p:nvPr>
            <p:ph sz="half" idx="2"/>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artisticPaintStrokes/>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863180" y="1600200"/>
            <a:ext cx="3608640" cy="4525963"/>
          </a:xfrm>
        </p:spPr>
      </p:pic>
    </p:spTree>
    <p:extLst>
      <p:ext uri="{BB962C8B-B14F-4D97-AF65-F5344CB8AC3E}">
        <p14:creationId xmlns:p14="http://schemas.microsoft.com/office/powerpoint/2010/main" val="1962201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6"/>
                </a:solidFill>
              </a:rPr>
              <a:t>ORANGE</a:t>
            </a:r>
            <a:endParaRPr lang="en-GB" dirty="0">
              <a:solidFill>
                <a:schemeClr val="accent6"/>
              </a:solidFill>
            </a:endParaRPr>
          </a:p>
        </p:txBody>
      </p:sp>
      <p:sp>
        <p:nvSpPr>
          <p:cNvPr id="3" name="Content Placeholder 2"/>
          <p:cNvSpPr>
            <a:spLocks noGrp="1"/>
          </p:cNvSpPr>
          <p:nvPr>
            <p:ph idx="1"/>
          </p:nvPr>
        </p:nvSpPr>
        <p:spPr/>
        <p:txBody>
          <a:bodyPr/>
          <a:lstStyle/>
          <a:p>
            <a:pPr marL="0" indent="0">
              <a:buNone/>
            </a:pPr>
            <a:r>
              <a:rPr lang="en-GB" altLang="en-US" sz="1800" dirty="0">
                <a:solidFill>
                  <a:srgbClr val="FF9933"/>
                </a:solidFill>
              </a:rPr>
              <a:t>Orange is similar to yellow in its associations. Orange is linked with areas such as warmth, fire, sun, being happy, cheerful and is also associated with flavour and energy.</a:t>
            </a:r>
          </a:p>
          <a:p>
            <a:pPr marL="0" indent="0">
              <a:buNone/>
            </a:pP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52936"/>
            <a:ext cx="8162925"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673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50000"/>
                  </a:schemeClr>
                </a:solidFill>
              </a:rPr>
              <a:t>GREEN</a:t>
            </a:r>
            <a:endParaRPr lang="en-GB" dirty="0">
              <a:solidFill>
                <a:schemeClr val="accent3">
                  <a:lumMod val="50000"/>
                </a:schemeClr>
              </a:solidFill>
            </a:endParaRPr>
          </a:p>
        </p:txBody>
      </p:sp>
      <p:sp>
        <p:nvSpPr>
          <p:cNvPr id="3" name="Content Placeholder 2"/>
          <p:cNvSpPr>
            <a:spLocks noGrp="1"/>
          </p:cNvSpPr>
          <p:nvPr>
            <p:ph idx="1"/>
          </p:nvPr>
        </p:nvSpPr>
        <p:spPr/>
        <p:txBody>
          <a:bodyPr/>
          <a:lstStyle/>
          <a:p>
            <a:pPr marL="0" indent="0">
              <a:buNone/>
            </a:pPr>
            <a:r>
              <a:rPr lang="en-GB" altLang="en-US" sz="1800" dirty="0">
                <a:solidFill>
                  <a:schemeClr val="accent3">
                    <a:lumMod val="50000"/>
                  </a:schemeClr>
                </a:solidFill>
              </a:rPr>
              <a:t>Green is a very restful and peaceful colour.  It is associated with areas such as nature, health, the environment, informal, youthful and cool.</a:t>
            </a:r>
          </a:p>
          <a:p>
            <a:pPr marL="0" indent="0">
              <a:buNone/>
            </a:pP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88" y="2636912"/>
            <a:ext cx="7761287" cy="39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083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4">
                    <a:lumMod val="75000"/>
                  </a:schemeClr>
                </a:solidFill>
              </a:rPr>
              <a:t>PURPLE</a:t>
            </a:r>
            <a:endParaRPr lang="en-GB" dirty="0">
              <a:solidFill>
                <a:schemeClr val="accent4">
                  <a:lumMod val="75000"/>
                </a:schemeClr>
              </a:solidFill>
            </a:endParaRPr>
          </a:p>
        </p:txBody>
      </p:sp>
      <p:sp>
        <p:nvSpPr>
          <p:cNvPr id="3" name="Content Placeholder 2"/>
          <p:cNvSpPr>
            <a:spLocks noGrp="1"/>
          </p:cNvSpPr>
          <p:nvPr>
            <p:ph idx="1"/>
          </p:nvPr>
        </p:nvSpPr>
        <p:spPr/>
        <p:txBody>
          <a:bodyPr/>
          <a:lstStyle/>
          <a:p>
            <a:pPr marL="0" indent="0">
              <a:buNone/>
            </a:pPr>
            <a:r>
              <a:rPr lang="en-GB" altLang="en-US" sz="1800" dirty="0">
                <a:solidFill>
                  <a:schemeClr val="accent4">
                    <a:lumMod val="75000"/>
                  </a:schemeClr>
                </a:solidFill>
              </a:rPr>
              <a:t>Purple combines the courage of red and the nobility of blue.  It is a rich, pompous, impressive and regal colour.</a:t>
            </a:r>
          </a:p>
          <a:p>
            <a:pPr marL="0" indent="0">
              <a:buNone/>
            </a:pP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302" y="2780928"/>
            <a:ext cx="7400925"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679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WHITE</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altLang="en-US" sz="1800" dirty="0">
                <a:solidFill>
                  <a:schemeClr val="bg1"/>
                </a:solidFill>
              </a:rPr>
              <a:t>White is luminous, positive, light, delicate and clean.  It is also associated with innocence and purity in our culture but with death in some other cultures. When used with black it gives a dramatic effect.</a:t>
            </a:r>
          </a:p>
          <a:p>
            <a:pPr marL="0" indent="0">
              <a:buNone/>
            </a:pP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49" y="2996952"/>
            <a:ext cx="7961313" cy="354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232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BLACK</a:t>
            </a:r>
            <a:endParaRPr lang="en-GB" dirty="0"/>
          </a:p>
        </p:txBody>
      </p:sp>
      <p:sp>
        <p:nvSpPr>
          <p:cNvPr id="3" name="Content Placeholder 2"/>
          <p:cNvSpPr>
            <a:spLocks noGrp="1"/>
          </p:cNvSpPr>
          <p:nvPr>
            <p:ph idx="1"/>
          </p:nvPr>
        </p:nvSpPr>
        <p:spPr/>
        <p:txBody>
          <a:bodyPr/>
          <a:lstStyle/>
          <a:p>
            <a:pPr marL="0" indent="0">
              <a:buNone/>
            </a:pPr>
            <a:r>
              <a:rPr lang="en-GB" altLang="en-US" sz="1800" dirty="0"/>
              <a:t>Black is very subdued, solemn, profound, it is associated with death, sorrow and evil in our culture. Used with white it is very dramatic.</a:t>
            </a:r>
          </a:p>
          <a:p>
            <a:pPr marL="0" indent="0">
              <a:buNone/>
            </a:pP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64904"/>
            <a:ext cx="7999413"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026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colour wheel</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88840"/>
            <a:ext cx="360838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H="1" flipV="1">
            <a:off x="2483768" y="4251027"/>
            <a:ext cx="2088232" cy="97817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99592" y="4249084"/>
            <a:ext cx="504056" cy="162818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983705" y="2276872"/>
            <a:ext cx="1322631" cy="98610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25852" t="22374" r="25476" b="31015"/>
          <a:stretch/>
        </p:blipFill>
        <p:spPr>
          <a:xfrm>
            <a:off x="6528987" y="1392964"/>
            <a:ext cx="2173432" cy="2123013"/>
          </a:xfrm>
          <a:prstGeom prst="rect">
            <a:avLst/>
          </a:prstGeom>
        </p:spPr>
      </p:pic>
      <p:sp>
        <p:nvSpPr>
          <p:cNvPr id="28" name="TextBox 27"/>
          <p:cNvSpPr txBox="1"/>
          <p:nvPr/>
        </p:nvSpPr>
        <p:spPr>
          <a:xfrm>
            <a:off x="3527884" y="1916832"/>
            <a:ext cx="1764196" cy="369332"/>
          </a:xfrm>
          <a:prstGeom prst="rect">
            <a:avLst/>
          </a:prstGeom>
          <a:noFill/>
        </p:spPr>
        <p:txBody>
          <a:bodyPr wrap="square" rtlCol="0">
            <a:spAutoFit/>
          </a:bodyPr>
          <a:lstStyle/>
          <a:p>
            <a:r>
              <a:rPr lang="en-GB" dirty="0" smtClean="0">
                <a:solidFill>
                  <a:srgbClr val="FFFF00"/>
                </a:solidFill>
              </a:rPr>
              <a:t>YELLOW</a:t>
            </a:r>
            <a:endParaRPr lang="en-GB" dirty="0">
              <a:solidFill>
                <a:srgbClr val="FFFF00"/>
              </a:solidFill>
            </a:endParaRPr>
          </a:p>
        </p:txBody>
      </p:sp>
      <p:sp>
        <p:nvSpPr>
          <p:cNvPr id="29" name="TextBox 28"/>
          <p:cNvSpPr txBox="1"/>
          <p:nvPr/>
        </p:nvSpPr>
        <p:spPr>
          <a:xfrm>
            <a:off x="4572000" y="5063178"/>
            <a:ext cx="1368152" cy="369332"/>
          </a:xfrm>
          <a:prstGeom prst="rect">
            <a:avLst/>
          </a:prstGeom>
          <a:noFill/>
        </p:spPr>
        <p:txBody>
          <a:bodyPr wrap="square" rtlCol="0">
            <a:spAutoFit/>
          </a:bodyPr>
          <a:lstStyle/>
          <a:p>
            <a:r>
              <a:rPr lang="en-GB" dirty="0" smtClean="0">
                <a:solidFill>
                  <a:srgbClr val="FF0000"/>
                </a:solidFill>
              </a:rPr>
              <a:t>RED</a:t>
            </a:r>
            <a:endParaRPr lang="en-GB" dirty="0">
              <a:solidFill>
                <a:srgbClr val="FF0000"/>
              </a:solidFill>
            </a:endParaRPr>
          </a:p>
        </p:txBody>
      </p:sp>
      <p:sp>
        <p:nvSpPr>
          <p:cNvPr id="30" name="TextBox 29"/>
          <p:cNvSpPr txBox="1"/>
          <p:nvPr/>
        </p:nvSpPr>
        <p:spPr>
          <a:xfrm>
            <a:off x="611560" y="6021288"/>
            <a:ext cx="1512168" cy="369332"/>
          </a:xfrm>
          <a:prstGeom prst="rect">
            <a:avLst/>
          </a:prstGeom>
          <a:noFill/>
        </p:spPr>
        <p:txBody>
          <a:bodyPr wrap="square" rtlCol="0">
            <a:spAutoFit/>
          </a:bodyPr>
          <a:lstStyle/>
          <a:p>
            <a:r>
              <a:rPr lang="en-GB" dirty="0" smtClean="0">
                <a:solidFill>
                  <a:srgbClr val="0070C0"/>
                </a:solidFill>
              </a:rPr>
              <a:t>BLUE</a:t>
            </a:r>
            <a:endParaRPr lang="en-GB" dirty="0">
              <a:solidFill>
                <a:srgbClr val="0070C0"/>
              </a:solidFill>
            </a:endParaRPr>
          </a:p>
        </p:txBody>
      </p:sp>
      <p:sp>
        <p:nvSpPr>
          <p:cNvPr id="31" name="TextBox 30"/>
          <p:cNvSpPr txBox="1"/>
          <p:nvPr/>
        </p:nvSpPr>
        <p:spPr>
          <a:xfrm>
            <a:off x="5292080" y="4149080"/>
            <a:ext cx="3672408" cy="2031325"/>
          </a:xfrm>
          <a:prstGeom prst="rect">
            <a:avLst/>
          </a:prstGeom>
          <a:noFill/>
        </p:spPr>
        <p:txBody>
          <a:bodyPr wrap="square" rtlCol="0">
            <a:spAutoFit/>
          </a:bodyPr>
          <a:lstStyle/>
          <a:p>
            <a:r>
              <a:rPr lang="en-GB" dirty="0" smtClean="0"/>
              <a:t>The inside 3 colours are referred to as PRIMARY COLOURS. These colours work in various combinations to create all the other colours. </a:t>
            </a:r>
            <a:endParaRPr lang="en-GB" dirty="0"/>
          </a:p>
        </p:txBody>
      </p:sp>
    </p:spTree>
    <p:extLst>
      <p:ext uri="{BB962C8B-B14F-4D97-AF65-F5344CB8AC3E}">
        <p14:creationId xmlns:p14="http://schemas.microsoft.com/office/powerpoint/2010/main" val="774450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colour wheel</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72816"/>
            <a:ext cx="360838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2627784" y="2132856"/>
            <a:ext cx="1224136" cy="1008112"/>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2123728" y="4509120"/>
            <a:ext cx="648072" cy="1152128"/>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9552" y="1700808"/>
            <a:ext cx="576064" cy="1368152"/>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3803" t="22114" r="24758" b="22765"/>
          <a:stretch/>
        </p:blipFill>
        <p:spPr>
          <a:xfrm>
            <a:off x="6588224" y="1196752"/>
            <a:ext cx="2438076" cy="2664874"/>
          </a:xfrm>
          <a:prstGeom prst="rect">
            <a:avLst/>
          </a:prstGeom>
        </p:spPr>
      </p:pic>
      <p:sp>
        <p:nvSpPr>
          <p:cNvPr id="10" name="TextBox 9"/>
          <p:cNvSpPr txBox="1"/>
          <p:nvPr/>
        </p:nvSpPr>
        <p:spPr>
          <a:xfrm>
            <a:off x="4543983" y="4540244"/>
            <a:ext cx="4464496" cy="1477328"/>
          </a:xfrm>
          <a:prstGeom prst="rect">
            <a:avLst/>
          </a:prstGeom>
          <a:noFill/>
        </p:spPr>
        <p:txBody>
          <a:bodyPr wrap="square" rtlCol="0">
            <a:spAutoFit/>
          </a:bodyPr>
          <a:lstStyle/>
          <a:p>
            <a:r>
              <a:rPr lang="en-GB" dirty="0" smtClean="0"/>
              <a:t>The next layer of the colour wheel are SECONDARY COLOURS. These are made up of mixing equal parts of TWO PRIMARY COLOURS. </a:t>
            </a:r>
            <a:endParaRPr lang="en-GB" dirty="0"/>
          </a:p>
        </p:txBody>
      </p:sp>
      <p:sp>
        <p:nvSpPr>
          <p:cNvPr id="11" name="TextBox 10"/>
          <p:cNvSpPr txBox="1"/>
          <p:nvPr/>
        </p:nvSpPr>
        <p:spPr>
          <a:xfrm>
            <a:off x="179512" y="1203259"/>
            <a:ext cx="1368152" cy="369332"/>
          </a:xfrm>
          <a:prstGeom prst="rect">
            <a:avLst/>
          </a:prstGeom>
          <a:noFill/>
        </p:spPr>
        <p:txBody>
          <a:bodyPr wrap="square" rtlCol="0">
            <a:spAutoFit/>
          </a:bodyPr>
          <a:lstStyle/>
          <a:p>
            <a:r>
              <a:rPr lang="en-GB" dirty="0" smtClean="0">
                <a:solidFill>
                  <a:srgbClr val="00B050"/>
                </a:solidFill>
              </a:rPr>
              <a:t>GREEN</a:t>
            </a:r>
            <a:endParaRPr lang="en-GB" dirty="0">
              <a:solidFill>
                <a:srgbClr val="00B050"/>
              </a:solidFill>
            </a:endParaRPr>
          </a:p>
        </p:txBody>
      </p:sp>
      <p:sp>
        <p:nvSpPr>
          <p:cNvPr id="12" name="TextBox 11"/>
          <p:cNvSpPr txBox="1"/>
          <p:nvPr/>
        </p:nvSpPr>
        <p:spPr>
          <a:xfrm>
            <a:off x="3923928" y="1844824"/>
            <a:ext cx="1512168" cy="369332"/>
          </a:xfrm>
          <a:prstGeom prst="rect">
            <a:avLst/>
          </a:prstGeom>
          <a:noFill/>
        </p:spPr>
        <p:txBody>
          <a:bodyPr wrap="square" rtlCol="0">
            <a:spAutoFit/>
          </a:bodyPr>
          <a:lstStyle/>
          <a:p>
            <a:r>
              <a:rPr lang="en-GB" dirty="0" smtClean="0">
                <a:solidFill>
                  <a:schemeClr val="accent6"/>
                </a:solidFill>
              </a:rPr>
              <a:t>ORANGE</a:t>
            </a:r>
            <a:endParaRPr lang="en-GB" dirty="0">
              <a:solidFill>
                <a:schemeClr val="accent6"/>
              </a:solidFill>
            </a:endParaRPr>
          </a:p>
        </p:txBody>
      </p:sp>
      <p:sp>
        <p:nvSpPr>
          <p:cNvPr id="13" name="TextBox 12"/>
          <p:cNvSpPr txBox="1"/>
          <p:nvPr/>
        </p:nvSpPr>
        <p:spPr>
          <a:xfrm>
            <a:off x="2051720" y="5704122"/>
            <a:ext cx="1800200" cy="369332"/>
          </a:xfrm>
          <a:prstGeom prst="rect">
            <a:avLst/>
          </a:prstGeom>
          <a:noFill/>
        </p:spPr>
        <p:txBody>
          <a:bodyPr wrap="square" rtlCol="0">
            <a:spAutoFit/>
          </a:bodyPr>
          <a:lstStyle/>
          <a:p>
            <a:r>
              <a:rPr lang="en-GB" dirty="0" smtClean="0">
                <a:solidFill>
                  <a:srgbClr val="7030A0"/>
                </a:solidFill>
              </a:rPr>
              <a:t>VIOLET</a:t>
            </a:r>
            <a:endParaRPr lang="en-GB" dirty="0">
              <a:solidFill>
                <a:srgbClr val="7030A0"/>
              </a:solidFill>
            </a:endParaRPr>
          </a:p>
        </p:txBody>
      </p:sp>
    </p:spTree>
    <p:extLst>
      <p:ext uri="{BB962C8B-B14F-4D97-AF65-F5344CB8AC3E}">
        <p14:creationId xmlns:p14="http://schemas.microsoft.com/office/powerpoint/2010/main" val="2060928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colour wheel</a:t>
            </a:r>
            <a:endParaRPr lang="en-GB" dirty="0"/>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68" y="2840853"/>
            <a:ext cx="7620000" cy="3990975"/>
          </a:xfrm>
          <a:prstGeom prst="rect">
            <a:avLst/>
          </a:prstGeom>
        </p:spPr>
      </p:pic>
      <p:sp>
        <p:nvSpPr>
          <p:cNvPr id="4" name="TextBox 3"/>
          <p:cNvSpPr txBox="1"/>
          <p:nvPr/>
        </p:nvSpPr>
        <p:spPr>
          <a:xfrm>
            <a:off x="683568" y="1340768"/>
            <a:ext cx="7776864" cy="1477328"/>
          </a:xfrm>
          <a:prstGeom prst="rect">
            <a:avLst/>
          </a:prstGeom>
          <a:noFill/>
        </p:spPr>
        <p:txBody>
          <a:bodyPr wrap="square" rtlCol="0">
            <a:spAutoFit/>
          </a:bodyPr>
          <a:lstStyle/>
          <a:p>
            <a:r>
              <a:rPr lang="en-GB" dirty="0" smtClean="0"/>
              <a:t>The final, outer layer of the colour wheel is filled with Tertiary colours. These are made of a SECONDARY and a PRIMARY colour. They therefore take their name from the two colour; </a:t>
            </a:r>
            <a:r>
              <a:rPr lang="en-GB" dirty="0" err="1" smtClean="0">
                <a:solidFill>
                  <a:srgbClr val="CCFF66"/>
                </a:solidFill>
              </a:rPr>
              <a:t>eg</a:t>
            </a:r>
            <a:r>
              <a:rPr lang="en-GB" dirty="0">
                <a:solidFill>
                  <a:srgbClr val="CCFF66"/>
                </a:solidFill>
              </a:rPr>
              <a:t> </a:t>
            </a:r>
            <a:r>
              <a:rPr lang="en-GB" dirty="0" smtClean="0">
                <a:solidFill>
                  <a:srgbClr val="CCFF66"/>
                </a:solidFill>
              </a:rPr>
              <a:t>yellow and green make yellow-green.</a:t>
            </a:r>
            <a:endParaRPr lang="en-GB" dirty="0">
              <a:solidFill>
                <a:srgbClr val="CCFF66"/>
              </a:solidFill>
            </a:endParaRPr>
          </a:p>
        </p:txBody>
      </p:sp>
      <p:cxnSp>
        <p:nvCxnSpPr>
          <p:cNvPr id="6" name="Straight Arrow Connector 5"/>
          <p:cNvCxnSpPr/>
          <p:nvPr/>
        </p:nvCxnSpPr>
        <p:spPr>
          <a:xfrm>
            <a:off x="4860032" y="2818096"/>
            <a:ext cx="360040" cy="394880"/>
          </a:xfrm>
          <a:prstGeom prst="straightConnector1">
            <a:avLst/>
          </a:prstGeom>
          <a:ln w="38100">
            <a:solidFill>
              <a:srgbClr val="CCFF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434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Contrast</a:t>
            </a:r>
            <a:r>
              <a:rPr lang="en-GB" dirty="0" smtClean="0"/>
              <a:t>/Harmony</a:t>
            </a:r>
            <a:endParaRPr lang="en-GB" dirty="0"/>
          </a:p>
        </p:txBody>
      </p:sp>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2295" y="1967426"/>
            <a:ext cx="4634880" cy="463488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6146" t="4253" b="9342"/>
          <a:stretch/>
        </p:blipFill>
        <p:spPr>
          <a:xfrm>
            <a:off x="6991169" y="3146841"/>
            <a:ext cx="1354350" cy="3711159"/>
          </a:xfrm>
          <a:prstGeom prst="rect">
            <a:avLst/>
          </a:prstGeom>
        </p:spPr>
      </p:pic>
      <p:sp>
        <p:nvSpPr>
          <p:cNvPr id="9" name="TextBox 8"/>
          <p:cNvSpPr txBox="1"/>
          <p:nvPr/>
        </p:nvSpPr>
        <p:spPr>
          <a:xfrm>
            <a:off x="4572000" y="1458650"/>
            <a:ext cx="4450694" cy="1754326"/>
          </a:xfrm>
          <a:prstGeom prst="rect">
            <a:avLst/>
          </a:prstGeom>
          <a:noFill/>
        </p:spPr>
        <p:txBody>
          <a:bodyPr wrap="square" rtlCol="0">
            <a:spAutoFit/>
          </a:bodyPr>
          <a:lstStyle/>
          <a:p>
            <a:r>
              <a:rPr lang="en-GB" dirty="0" smtClean="0"/>
              <a:t>CONTRAST- Colours that are far apart from each other on the colour wheel are known as contrasting colours. </a:t>
            </a:r>
          </a:p>
          <a:p>
            <a:r>
              <a:rPr lang="en-GB" dirty="0" smtClean="0"/>
              <a:t>Contrast is eye-catching and makes objects stand out. </a:t>
            </a:r>
            <a:endParaRPr lang="en-GB" dirty="0"/>
          </a:p>
        </p:txBody>
      </p:sp>
    </p:spTree>
    <p:extLst>
      <p:ext uri="{BB962C8B-B14F-4D97-AF65-F5344CB8AC3E}">
        <p14:creationId xmlns:p14="http://schemas.microsoft.com/office/powerpoint/2010/main" val="3012526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Contrast/</a:t>
            </a:r>
            <a:r>
              <a:rPr lang="en-GB" b="1" dirty="0" smtClean="0"/>
              <a:t>Harmony</a:t>
            </a:r>
            <a:endParaRPr lang="en-GB"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700808"/>
            <a:ext cx="3874116" cy="3312368"/>
          </a:xfrm>
          <a:prstGeom prst="rect">
            <a:avLst/>
          </a:prstGeom>
        </p:spPr>
      </p:pic>
      <p:sp>
        <p:nvSpPr>
          <p:cNvPr id="4" name="TextBox 3"/>
          <p:cNvSpPr txBox="1"/>
          <p:nvPr/>
        </p:nvSpPr>
        <p:spPr>
          <a:xfrm>
            <a:off x="5004048" y="1700808"/>
            <a:ext cx="3456384" cy="1754326"/>
          </a:xfrm>
          <a:prstGeom prst="rect">
            <a:avLst/>
          </a:prstGeom>
          <a:noFill/>
        </p:spPr>
        <p:txBody>
          <a:bodyPr wrap="square" rtlCol="0">
            <a:spAutoFit/>
          </a:bodyPr>
          <a:lstStyle/>
          <a:p>
            <a:r>
              <a:rPr lang="en-GB" dirty="0" smtClean="0"/>
              <a:t>HARMONY- Colours close to each other on the colour wheel on the outside of the colour wheel. Harmony is easy on the eyes. </a:t>
            </a:r>
            <a:endParaRPr lang="en-GB" dirty="0"/>
          </a:p>
        </p:txBody>
      </p:sp>
    </p:spTree>
    <p:extLst>
      <p:ext uri="{BB962C8B-B14F-4D97-AF65-F5344CB8AC3E}">
        <p14:creationId xmlns:p14="http://schemas.microsoft.com/office/powerpoint/2010/main" val="477743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172" y="0"/>
            <a:ext cx="4729655" cy="6858000"/>
          </a:xfrm>
          <a:prstGeom prst="rect">
            <a:avLst/>
          </a:prstGeom>
        </p:spPr>
      </p:pic>
    </p:spTree>
    <p:extLst>
      <p:ext uri="{BB962C8B-B14F-4D97-AF65-F5344CB8AC3E}">
        <p14:creationId xmlns:p14="http://schemas.microsoft.com/office/powerpoint/2010/main" val="2242262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3218316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Dyslexie"/>
        <a:ea typeface=""/>
        <a:cs typeface=""/>
      </a:majorFont>
      <a:minorFont>
        <a:latin typeface="Dyslexi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897</Words>
  <Application>Microsoft Office PowerPoint</Application>
  <PresentationFormat>On-screen Show (4:3)</PresentationFormat>
  <Paragraphs>79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Colour Theory</vt:lpstr>
      <vt:lpstr>The colour wheel</vt:lpstr>
      <vt:lpstr>The colour wheel</vt:lpstr>
      <vt:lpstr>The colour wheel</vt:lpstr>
      <vt:lpstr>The colour wheel</vt:lpstr>
      <vt:lpstr>Contrast/Harmony</vt:lpstr>
      <vt:lpstr>Contrast/Harmony</vt:lpstr>
      <vt:lpstr>PowerPoint Presentation</vt:lpstr>
      <vt:lpstr>PowerPoint Presentation</vt:lpstr>
      <vt:lpstr>Warm vs Cool</vt:lpstr>
      <vt:lpstr>Terms</vt:lpstr>
      <vt:lpstr>Colour Gradients</vt:lpstr>
      <vt:lpstr>PowerPoint Presentation</vt:lpstr>
      <vt:lpstr>Some functions of colour</vt:lpstr>
      <vt:lpstr>PowerPoint Presentation</vt:lpstr>
      <vt:lpstr>Colour Association</vt:lpstr>
      <vt:lpstr>RED</vt:lpstr>
      <vt:lpstr>BLUE</vt:lpstr>
      <vt:lpstr>YELLOW</vt:lpstr>
      <vt:lpstr>ORANGE</vt:lpstr>
      <vt:lpstr>GREEN</vt:lpstr>
      <vt:lpstr>PURPLE</vt:lpstr>
      <vt:lpstr>WHITE</vt:lpstr>
      <vt:lpstr>BLACK</vt:lpstr>
    </vt:vector>
  </TitlesOfParts>
  <Company>West Lothian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 Theory</dc:title>
  <dc:creator>Amy Cheshire</dc:creator>
  <cp:lastModifiedBy>Amy Cheshire</cp:lastModifiedBy>
  <cp:revision>12</cp:revision>
  <dcterms:created xsi:type="dcterms:W3CDTF">2018-08-20T13:45:59Z</dcterms:created>
  <dcterms:modified xsi:type="dcterms:W3CDTF">2018-08-28T11:04:29Z</dcterms:modified>
</cp:coreProperties>
</file>